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65" r:id="rId4"/>
    <p:sldId id="267" r:id="rId5"/>
    <p:sldId id="269" r:id="rId6"/>
    <p:sldId id="266" r:id="rId7"/>
    <p:sldId id="268" r:id="rId8"/>
    <p:sldId id="274" r:id="rId9"/>
    <p:sldId id="270" r:id="rId10"/>
    <p:sldId id="275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69810" autoAdjust="0"/>
  </p:normalViewPr>
  <p:slideViewPr>
    <p:cSldViewPr snapToGrid="0">
      <p:cViewPr varScale="1">
        <p:scale>
          <a:sx n="77" d="100"/>
          <a:sy n="77" d="100"/>
        </p:scale>
        <p:origin x="19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3F7E00-9C7B-47F2-BE98-7283329AECA6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146B68-B35E-4E50-9245-5DF91F9FFE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677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어플리케이션 개발 진행상황을 발표하겠습니다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우선 기존의 모바일 어플리케이션에서 확장하여 데스크탑 어플리케이션과 함께 사용이 가능하도록 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데스크탑 어플리케이션도 모바일의 경우와 마찬가지로 </a:t>
            </a:r>
            <a:r>
              <a:rPr lang="en-US" altLang="ko-KR" dirty="0"/>
              <a:t>S3</a:t>
            </a:r>
            <a:r>
              <a:rPr lang="ko-KR" altLang="en-US" dirty="0"/>
              <a:t>와 직접적으로 통신하게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5966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현재까지 훈련된 기계학습 모델은</a:t>
            </a:r>
            <a:endParaRPr lang="en-US" altLang="ko-KR" dirty="0"/>
          </a:p>
          <a:p>
            <a:r>
              <a:rPr lang="en-US" altLang="ko-KR" dirty="0" err="1"/>
              <a:t>Tensorflow</a:t>
            </a:r>
            <a:r>
              <a:rPr lang="ko-KR" altLang="en-US" dirty="0"/>
              <a:t>와 함께 </a:t>
            </a:r>
            <a:r>
              <a:rPr lang="en-US" altLang="ko-KR" dirty="0"/>
              <a:t>docker image</a:t>
            </a:r>
            <a:r>
              <a:rPr lang="ko-KR" altLang="en-US" dirty="0"/>
              <a:t>로 제작하여 </a:t>
            </a:r>
            <a:r>
              <a:rPr lang="en-US" altLang="ko-KR" dirty="0" err="1"/>
              <a:t>aws</a:t>
            </a:r>
            <a:r>
              <a:rPr lang="ko-KR" altLang="en-US" dirty="0"/>
              <a:t>에 성공적으로 올릴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885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46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038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기존의 어플리케이션이 </a:t>
            </a:r>
            <a:r>
              <a:rPr lang="en-US" altLang="ko-KR" dirty="0"/>
              <a:t>5</a:t>
            </a:r>
            <a:r>
              <a:rPr lang="ko-KR" altLang="en-US" dirty="0"/>
              <a:t>초마다 사진을 찍어 </a:t>
            </a:r>
            <a:r>
              <a:rPr lang="en-US" altLang="ko-KR" dirty="0"/>
              <a:t>S3</a:t>
            </a:r>
            <a:r>
              <a:rPr lang="ko-KR" altLang="en-US" dirty="0"/>
              <a:t>로 전송을 </a:t>
            </a:r>
            <a:r>
              <a:rPr lang="ko-KR" altLang="en-US" dirty="0" err="1"/>
              <a:t>하게되면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S3</a:t>
            </a:r>
            <a:r>
              <a:rPr lang="ko-KR" altLang="en-US" dirty="0"/>
              <a:t>에 </a:t>
            </a:r>
            <a:r>
              <a:rPr lang="en-US" altLang="ko-KR" dirty="0"/>
              <a:t>CAPUTE.jpg</a:t>
            </a:r>
            <a:r>
              <a:rPr lang="ko-KR" altLang="en-US" dirty="0"/>
              <a:t>라는 형태로 업로드를 하게 됩니다</a:t>
            </a:r>
            <a:r>
              <a:rPr lang="en-US" altLang="ko-KR" dirty="0"/>
              <a:t>. </a:t>
            </a:r>
            <a:r>
              <a:rPr lang="ko-KR" altLang="en-US" dirty="0"/>
              <a:t>이 파일은 </a:t>
            </a:r>
            <a:r>
              <a:rPr lang="en-US" altLang="ko-KR" dirty="0"/>
              <a:t>EC2</a:t>
            </a:r>
            <a:r>
              <a:rPr lang="ko-KR" altLang="en-US" dirty="0"/>
              <a:t>로 전송이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328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EC2</a:t>
            </a:r>
            <a:r>
              <a:rPr lang="ko-KR" altLang="en-US" dirty="0"/>
              <a:t>에서는 전송된 이미지 파일로 자세 판별을 진행하고</a:t>
            </a:r>
            <a:r>
              <a:rPr lang="en-US" altLang="ko-KR" dirty="0"/>
              <a:t>, </a:t>
            </a:r>
            <a:r>
              <a:rPr lang="ko-KR" altLang="en-US" dirty="0"/>
              <a:t>판별 결과를 다시 </a:t>
            </a:r>
            <a:r>
              <a:rPr lang="en-US" altLang="ko-KR" dirty="0"/>
              <a:t>S3</a:t>
            </a:r>
            <a:r>
              <a:rPr lang="ko-KR" altLang="en-US" dirty="0"/>
              <a:t>에 </a:t>
            </a:r>
            <a:r>
              <a:rPr lang="en-US" altLang="ko-KR" dirty="0"/>
              <a:t>result.txt </a:t>
            </a:r>
            <a:r>
              <a:rPr lang="ko-KR" altLang="en-US" dirty="0"/>
              <a:t>파일로 넘겨주게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그러면 모바일에서는 약 </a:t>
            </a:r>
            <a:r>
              <a:rPr lang="en-US" altLang="ko-KR" dirty="0"/>
              <a:t>5</a:t>
            </a:r>
            <a:r>
              <a:rPr lang="ko-KR" altLang="en-US" dirty="0"/>
              <a:t>초 간격으로 그 텍스트 파일을 다운로드 받은 뒤에</a:t>
            </a:r>
            <a:r>
              <a:rPr lang="en-US" altLang="ko-KR" dirty="0"/>
              <a:t>, </a:t>
            </a:r>
            <a:r>
              <a:rPr lang="ko-KR" altLang="en-US" dirty="0"/>
              <a:t>나쁜 자세일 경우 </a:t>
            </a:r>
            <a:r>
              <a:rPr lang="en-US" altLang="ko-KR" dirty="0"/>
              <a:t>0.6</a:t>
            </a:r>
            <a:r>
              <a:rPr lang="ko-KR" altLang="en-US" dirty="0"/>
              <a:t>초간 진동을 울리며 내용을 화면에 띄워주게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548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모바일 </a:t>
            </a:r>
            <a:r>
              <a:rPr lang="ko-KR" altLang="en-US" dirty="0" err="1"/>
              <a:t>어플에</a:t>
            </a:r>
            <a:r>
              <a:rPr lang="ko-KR" altLang="en-US" dirty="0"/>
              <a:t> </a:t>
            </a:r>
            <a:r>
              <a:rPr lang="ko-KR" altLang="en-US" dirty="0" err="1"/>
              <a:t>알림받기</a:t>
            </a:r>
            <a:r>
              <a:rPr lang="ko-KR" altLang="en-US" dirty="0"/>
              <a:t> 스위치버튼을 추가하였습니다</a:t>
            </a:r>
            <a:r>
              <a:rPr lang="en-US" altLang="ko-KR" dirty="0"/>
              <a:t>. </a:t>
            </a:r>
            <a:r>
              <a:rPr lang="ko-KR" altLang="en-US" dirty="0"/>
              <a:t>스마트폰으로 </a:t>
            </a:r>
            <a:r>
              <a:rPr lang="ko-KR" altLang="en-US" dirty="0" err="1"/>
              <a:t>알림받기</a:t>
            </a:r>
            <a:r>
              <a:rPr lang="ko-KR" altLang="en-US" dirty="0"/>
              <a:t> 버튼의 경우에는 </a:t>
            </a:r>
            <a:r>
              <a:rPr lang="ko-KR" altLang="en-US" dirty="0" err="1"/>
              <a:t>불리언</a:t>
            </a:r>
            <a:r>
              <a:rPr lang="ko-KR" altLang="en-US" dirty="0"/>
              <a:t> 변수를 이용하여</a:t>
            </a:r>
            <a:r>
              <a:rPr lang="en-US" altLang="ko-KR" dirty="0"/>
              <a:t> </a:t>
            </a:r>
            <a:r>
              <a:rPr lang="ko-KR" altLang="en-US" dirty="0" err="1"/>
              <a:t>알림받기가</a:t>
            </a:r>
            <a:r>
              <a:rPr lang="ko-KR" altLang="en-US" dirty="0"/>
              <a:t> 설정되어 있을 때만 진동 및 알림을 띄워주도록 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</a:t>
            </a:r>
            <a:r>
              <a:rPr lang="ko-KR" altLang="en-US" dirty="0" err="1"/>
              <a:t>데스크탑으로</a:t>
            </a:r>
            <a:r>
              <a:rPr lang="ko-KR" altLang="en-US" dirty="0"/>
              <a:t> </a:t>
            </a:r>
            <a:r>
              <a:rPr lang="ko-KR" altLang="en-US" dirty="0" err="1"/>
              <a:t>알림받기</a:t>
            </a:r>
            <a:r>
              <a:rPr lang="ko-KR" altLang="en-US" dirty="0"/>
              <a:t> 버튼의 경우에는</a:t>
            </a:r>
            <a:r>
              <a:rPr lang="en-US" altLang="ko-KR" dirty="0"/>
              <a:t>, S3</a:t>
            </a:r>
            <a:r>
              <a:rPr lang="ko-KR" altLang="en-US" dirty="0"/>
              <a:t>에 </a:t>
            </a:r>
            <a:r>
              <a:rPr lang="en-US" altLang="ko-KR" dirty="0"/>
              <a:t>desktopflag.txt </a:t>
            </a:r>
            <a:r>
              <a:rPr lang="ko-KR" altLang="en-US" dirty="0"/>
              <a:t>라는 텍스트 파일을 업로드하여 데스크탑 어플리케이션이 이를 </a:t>
            </a:r>
            <a:r>
              <a:rPr lang="ko-KR" altLang="en-US" dirty="0" err="1"/>
              <a:t>다운로드받도록</a:t>
            </a:r>
            <a:r>
              <a:rPr lang="ko-KR" altLang="en-US" dirty="0"/>
              <a:t> 설정하였습니다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955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데스크탑 어플리케이션은</a:t>
            </a:r>
            <a:r>
              <a:rPr lang="en-US" altLang="ko-KR" dirty="0"/>
              <a:t>, </a:t>
            </a:r>
            <a:r>
              <a:rPr lang="ko-KR" altLang="en-US" dirty="0"/>
              <a:t>굳이 화면에 별도의 프레임을 띄우는 것이 사용자에게 불편할 수 있겠다고 판단하였습니다</a:t>
            </a:r>
            <a:r>
              <a:rPr lang="en-US" altLang="ko-KR" dirty="0"/>
              <a:t>. </a:t>
            </a:r>
            <a:r>
              <a:rPr lang="ko-KR" altLang="en-US" dirty="0"/>
              <a:t>그래서 </a:t>
            </a:r>
            <a:r>
              <a:rPr lang="en-US" altLang="ko-KR" dirty="0"/>
              <a:t>Exe</a:t>
            </a:r>
            <a:r>
              <a:rPr lang="ko-KR" altLang="en-US" dirty="0"/>
              <a:t>파일을 실행하면 다음과 같이 작은 </a:t>
            </a:r>
            <a:r>
              <a:rPr lang="ko-KR" altLang="en-US" dirty="0" err="1"/>
              <a:t>트레이아이콘이</a:t>
            </a:r>
            <a:r>
              <a:rPr lang="ko-KR" altLang="en-US" dirty="0"/>
              <a:t> 생기도록 설정하였습니다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741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이후 약 </a:t>
            </a:r>
            <a:r>
              <a:rPr lang="en-US" altLang="ko-KR" dirty="0"/>
              <a:t>5</a:t>
            </a:r>
            <a:r>
              <a:rPr lang="ko-KR" altLang="en-US" dirty="0"/>
              <a:t>초간격으로 </a:t>
            </a:r>
            <a:r>
              <a:rPr lang="en-US" altLang="ko-KR" dirty="0"/>
              <a:t>S3</a:t>
            </a:r>
            <a:r>
              <a:rPr lang="ko-KR" altLang="en-US" dirty="0"/>
              <a:t>에서 </a:t>
            </a:r>
            <a:r>
              <a:rPr lang="en-US" altLang="ko-KR" dirty="0"/>
              <a:t>flag</a:t>
            </a:r>
            <a:r>
              <a:rPr lang="ko-KR" altLang="en-US" dirty="0"/>
              <a:t>가 적힌 텍스트 파일과 자세 판별 결과가 담긴 텍스트 파일을 다운로드 받습니다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desktopflag</a:t>
            </a:r>
            <a:r>
              <a:rPr lang="ko-KR" altLang="en-US" dirty="0"/>
              <a:t>가 </a:t>
            </a:r>
            <a:r>
              <a:rPr lang="en-US" altLang="ko-KR" dirty="0"/>
              <a:t>ON</a:t>
            </a:r>
            <a:r>
              <a:rPr lang="ko-KR" altLang="en-US" dirty="0"/>
              <a:t>으로 설정되어 있을 경우에만</a:t>
            </a:r>
            <a:r>
              <a:rPr lang="en-US" altLang="ko-KR" dirty="0"/>
              <a:t>, </a:t>
            </a:r>
            <a:r>
              <a:rPr lang="ko-KR" altLang="en-US" dirty="0"/>
              <a:t>자세 판별 결과를 화면에 띄워주도록 설정하였습니다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130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처음 했던 구상으로는 </a:t>
            </a:r>
            <a:endParaRPr lang="en-US" altLang="ko-KR" dirty="0"/>
          </a:p>
          <a:p>
            <a:r>
              <a:rPr lang="ko-KR" altLang="en-US" dirty="0"/>
              <a:t>모바일 혹은 데스크탑 앱에서 사진을 촬영하고 나면 해당 이미지를 </a:t>
            </a:r>
            <a:r>
              <a:rPr lang="en-US" altLang="ko-KR" dirty="0" err="1"/>
              <a:t>aws</a:t>
            </a:r>
            <a:r>
              <a:rPr lang="en-US" altLang="ko-KR" dirty="0"/>
              <a:t> s3</a:t>
            </a:r>
            <a:r>
              <a:rPr lang="ko-KR" altLang="en-US" dirty="0"/>
              <a:t>에 업로드 하고</a:t>
            </a:r>
            <a:endParaRPr lang="en-US" altLang="ko-KR" dirty="0"/>
          </a:p>
          <a:p>
            <a:r>
              <a:rPr lang="ko-KR" altLang="en-US" dirty="0"/>
              <a:t>해당 </a:t>
            </a:r>
            <a:r>
              <a:rPr lang="en-US" altLang="ko-KR" dirty="0"/>
              <a:t>image</a:t>
            </a:r>
            <a:r>
              <a:rPr lang="ko-KR" altLang="en-US" dirty="0"/>
              <a:t>는 </a:t>
            </a:r>
            <a:r>
              <a:rPr lang="en-US" altLang="ko-KR" dirty="0"/>
              <a:t>ec2</a:t>
            </a:r>
            <a:r>
              <a:rPr lang="ko-KR" altLang="en-US" dirty="0"/>
              <a:t>에서 </a:t>
            </a:r>
            <a:r>
              <a:rPr lang="en-US" altLang="ko-KR" dirty="0" err="1"/>
              <a:t>openpose</a:t>
            </a:r>
            <a:r>
              <a:rPr lang="ko-KR" altLang="en-US" dirty="0"/>
              <a:t>를 통해 </a:t>
            </a:r>
            <a:r>
              <a:rPr lang="en-US" altLang="ko-KR" dirty="0"/>
              <a:t>pose estimation</a:t>
            </a:r>
            <a:r>
              <a:rPr lang="ko-KR" altLang="en-US" dirty="0"/>
              <a:t>이 진행되며</a:t>
            </a:r>
            <a:endParaRPr lang="en-US" altLang="ko-KR" dirty="0"/>
          </a:p>
          <a:p>
            <a:r>
              <a:rPr lang="ko-KR" altLang="en-US" dirty="0"/>
              <a:t>분석 결과인 </a:t>
            </a:r>
            <a:r>
              <a:rPr lang="en-US" altLang="ko-KR" dirty="0" err="1"/>
              <a:t>json</a:t>
            </a:r>
            <a:r>
              <a:rPr lang="ko-KR" altLang="en-US" dirty="0"/>
              <a:t>파일을 다시 </a:t>
            </a:r>
            <a:r>
              <a:rPr lang="en-US" altLang="ko-KR" dirty="0"/>
              <a:t>s3</a:t>
            </a:r>
            <a:r>
              <a:rPr lang="ko-KR" altLang="en-US" dirty="0"/>
              <a:t>에 업로드 하면</a:t>
            </a:r>
            <a:endParaRPr lang="en-US" altLang="ko-KR" dirty="0"/>
          </a:p>
          <a:p>
            <a:r>
              <a:rPr lang="en-US" altLang="ko-KR" dirty="0"/>
              <a:t>Lambda </a:t>
            </a:r>
            <a:r>
              <a:rPr lang="ko-KR" altLang="en-US" dirty="0"/>
              <a:t>함수가 </a:t>
            </a:r>
            <a:r>
              <a:rPr lang="en-US" altLang="ko-KR" dirty="0"/>
              <a:t>model prediction</a:t>
            </a:r>
            <a:r>
              <a:rPr lang="ko-KR" altLang="en-US" dirty="0"/>
              <a:t>을 진행해 결과를 다시 </a:t>
            </a:r>
            <a:r>
              <a:rPr lang="en-US" altLang="ko-KR" dirty="0"/>
              <a:t>app</a:t>
            </a:r>
            <a:r>
              <a:rPr lang="ko-KR" altLang="en-US" dirty="0"/>
              <a:t>으로 보내주는 방식을 생각했었습니다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737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 </a:t>
            </a:r>
            <a:r>
              <a:rPr lang="en-US" altLang="ko-KR" dirty="0" err="1"/>
              <a:t>Openpose</a:t>
            </a:r>
            <a:r>
              <a:rPr lang="ko-KR" altLang="en-US" dirty="0"/>
              <a:t>는 </a:t>
            </a:r>
            <a:r>
              <a:rPr lang="en-US" altLang="ko-KR" dirty="0"/>
              <a:t>GPU </a:t>
            </a:r>
            <a:r>
              <a:rPr lang="ko-KR" altLang="en-US" dirty="0"/>
              <a:t>자원</a:t>
            </a:r>
            <a:r>
              <a:rPr lang="en-US" altLang="ko-KR" dirty="0"/>
              <a:t>, </a:t>
            </a:r>
            <a:r>
              <a:rPr lang="ko-KR" altLang="en-US" dirty="0"/>
              <a:t>특히 </a:t>
            </a:r>
            <a:r>
              <a:rPr lang="en-US" altLang="ko-KR" dirty="0" err="1"/>
              <a:t>cuda</a:t>
            </a:r>
            <a:r>
              <a:rPr lang="ko-KR" altLang="en-US" dirty="0"/>
              <a:t>를 사용하는 </a:t>
            </a:r>
            <a:r>
              <a:rPr lang="en-US" altLang="ko-KR" dirty="0" err="1"/>
              <a:t>nvidia</a:t>
            </a:r>
            <a:r>
              <a:rPr lang="ko-KR" altLang="en-US" dirty="0"/>
              <a:t>의 </a:t>
            </a:r>
            <a:r>
              <a:rPr lang="en-US" altLang="ko-KR" dirty="0" err="1"/>
              <a:t>gpu</a:t>
            </a:r>
            <a:r>
              <a:rPr lang="ko-KR" altLang="en-US" dirty="0"/>
              <a:t>를 필요로 하고</a:t>
            </a:r>
            <a:endParaRPr lang="en-US" altLang="ko-KR" dirty="0"/>
          </a:p>
          <a:p>
            <a:r>
              <a:rPr lang="ko-KR" altLang="en-US" dirty="0"/>
              <a:t>아마존에서 자사의 </a:t>
            </a:r>
            <a:r>
              <a:rPr lang="en-US" altLang="ko-KR" dirty="0" err="1"/>
              <a:t>gpu</a:t>
            </a:r>
            <a:r>
              <a:rPr lang="ko-KR" altLang="en-US" dirty="0"/>
              <a:t>에 사용할 수 있도록 </a:t>
            </a:r>
            <a:r>
              <a:rPr lang="en-US" altLang="ko-KR" dirty="0" err="1"/>
              <a:t>openpose</a:t>
            </a:r>
            <a:r>
              <a:rPr lang="ko-KR" altLang="en-US" dirty="0"/>
              <a:t>를 이식해 놓았으나</a:t>
            </a:r>
            <a:r>
              <a:rPr lang="en-US" altLang="ko-KR" dirty="0"/>
              <a:t>, </a:t>
            </a:r>
            <a:r>
              <a:rPr lang="ko-KR" altLang="en-US" dirty="0"/>
              <a:t>해당 기능을 지원하는 </a:t>
            </a:r>
            <a:r>
              <a:rPr lang="en-US" altLang="ko-KR" dirty="0"/>
              <a:t>instance</a:t>
            </a:r>
            <a:r>
              <a:rPr lang="ko-KR" altLang="en-US" dirty="0"/>
              <a:t>는 현재 </a:t>
            </a:r>
            <a:r>
              <a:rPr lang="en-US" altLang="ko-KR" dirty="0"/>
              <a:t>vCPU </a:t>
            </a:r>
            <a:r>
              <a:rPr lang="ko-KR" altLang="en-US" dirty="0"/>
              <a:t>제한 때문에 저희 계정에서 사용할 수가 없는 상태입니다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en-US" altLang="ko-KR" dirty="0" err="1"/>
              <a:t>nividia</a:t>
            </a:r>
            <a:r>
              <a:rPr lang="ko-KR" altLang="en-US" dirty="0"/>
              <a:t>의 </a:t>
            </a:r>
            <a:r>
              <a:rPr lang="en-US" altLang="ko-KR" dirty="0" err="1"/>
              <a:t>gpu</a:t>
            </a:r>
            <a:r>
              <a:rPr lang="ko-KR" altLang="en-US" dirty="0"/>
              <a:t>를 사용하는 </a:t>
            </a:r>
            <a:r>
              <a:rPr lang="en-US" altLang="ko-KR" dirty="0"/>
              <a:t>instance</a:t>
            </a:r>
            <a:r>
              <a:rPr lang="ko-KR" altLang="en-US" dirty="0"/>
              <a:t>는 가격이 지나치게 높아서 접근하기 힘들고</a:t>
            </a:r>
            <a:endParaRPr lang="en-US" altLang="ko-KR" dirty="0"/>
          </a:p>
          <a:p>
            <a:r>
              <a:rPr lang="ko-KR" altLang="en-US" dirty="0"/>
              <a:t>우회해서 </a:t>
            </a:r>
            <a:r>
              <a:rPr lang="en-US" altLang="ko-KR" dirty="0"/>
              <a:t>google driver </a:t>
            </a:r>
            <a:r>
              <a:rPr lang="en-US" altLang="ko-KR" dirty="0" err="1"/>
              <a:t>api</a:t>
            </a:r>
            <a:r>
              <a:rPr lang="ko-KR" altLang="en-US" dirty="0"/>
              <a:t>를 이용해 사진을 </a:t>
            </a:r>
            <a:r>
              <a:rPr lang="en-US" altLang="ko-KR" dirty="0"/>
              <a:t>driver</a:t>
            </a:r>
            <a:r>
              <a:rPr lang="ko-KR" altLang="en-US" dirty="0"/>
              <a:t>에 업로드하고 </a:t>
            </a:r>
            <a:r>
              <a:rPr lang="en-US" altLang="ko-KR" dirty="0" err="1"/>
              <a:t>colab</a:t>
            </a:r>
            <a:r>
              <a:rPr lang="ko-KR" altLang="en-US" dirty="0"/>
              <a:t>을 이용해 분석하는 방법은 인증 문제</a:t>
            </a:r>
            <a:r>
              <a:rPr lang="en-US" altLang="ko-KR" dirty="0"/>
              <a:t>, </a:t>
            </a:r>
            <a:r>
              <a:rPr lang="ko-KR" altLang="en-US" dirty="0"/>
              <a:t>지연 시간 문제 등으로 인해 현실적으로 불가능 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3010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결국 직접 </a:t>
            </a:r>
            <a:r>
              <a:rPr lang="en-US" altLang="ko-KR" dirty="0"/>
              <a:t>GPU</a:t>
            </a:r>
            <a:r>
              <a:rPr lang="ko-KR" altLang="en-US" dirty="0"/>
              <a:t>가 설치된 데스크탑에 서버를 구축하여 </a:t>
            </a:r>
            <a:r>
              <a:rPr lang="en-US" altLang="ko-KR" dirty="0"/>
              <a:t>app</a:t>
            </a:r>
            <a:r>
              <a:rPr lang="ko-KR" altLang="en-US" dirty="0"/>
              <a:t>에서 촬영된 사진을 전달 받아</a:t>
            </a:r>
            <a:endParaRPr lang="en-US" altLang="ko-KR" dirty="0"/>
          </a:p>
          <a:p>
            <a:r>
              <a:rPr lang="en-US" altLang="ko-KR" dirty="0"/>
              <a:t>Pose estimation</a:t>
            </a:r>
            <a:r>
              <a:rPr lang="ko-KR" altLang="en-US" dirty="0"/>
              <a:t>을 진행하고 해당 결과물을 </a:t>
            </a:r>
            <a:r>
              <a:rPr lang="en-US" altLang="ko-KR" dirty="0" err="1"/>
              <a:t>aws</a:t>
            </a:r>
            <a:r>
              <a:rPr lang="ko-KR" altLang="en-US" dirty="0"/>
              <a:t>에 업로드하는 방식을 채택해야 할 것으로 보입니다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146B68-B35E-4E50-9245-5DF91F9FFE9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70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11388F-A719-9478-DECC-09D2AEE9FC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4102FD-7ADC-62D7-24BD-EE0AA8BCB4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B23E8E-FAB1-1CFE-A25A-FC76325C5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8E38C7-DD31-F372-18FA-900D5128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484429-205D-86CF-C9CD-7D6989978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077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FB29DA-6B7E-599D-3D8F-7E9B401B1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1419E4-2CDB-8A7C-3837-AC53659524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08765-F138-6A3B-A639-F0AC564BB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16CFA4-A7C6-B493-9E21-3B9A0FD94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172D2F-B48E-D021-A0B2-5DE2558D3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242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8C98849-FE09-9AE1-F0CE-E8C29C7438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818902-6E01-62EE-4453-4DBE35BC7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4A1BF5-8809-4531-1455-D49B85614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B92D6D-993F-6A48-A506-9DADE10C3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97789D-41E3-EDF0-2094-4803B0689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452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359429-DFC3-E52D-04EF-189E2C0E1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C35142-7E12-493C-7708-AD082EDCD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76C849-ED4C-349E-CEC9-001AFDC68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334DF0-5036-4B4F-C926-9F3D12895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7376C3-E074-2243-2CE3-EC7DCC7D6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80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A6AAA-8698-E0A8-5077-8AFFD0739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5564EA-78A9-A1C9-F423-BCEDEB2EF1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39EB7E-202C-EB14-0C74-23BBC7ACC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CC1D59-4F0E-DD99-C5B7-C1C520E59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D55108-F0FB-A06E-4293-D826F864B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670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C79325-19C2-3C9E-B96E-B96F16963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ABEAA0-0D2B-57C8-EDAA-00E63F1F84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AF7D71-1884-79F0-D269-0A5BFE61B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B45C00-9EBC-13AA-41DC-EB3F8853F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E98D44-2F03-ACA0-8BB7-184DC4AA0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228E02-EE87-7AF5-C7AF-8E8A0D8F5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44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54E60-187D-82F1-BF9B-66C5CE6DC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FAD2C1-1026-CB30-6015-36DB95886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3FED4C-2CF6-207F-96B5-4DB5245E60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770ABC-163A-ECD5-F20A-752FA63D9A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C1EE863-3923-3530-E9FE-3B43C2FAC5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CF0989E-2ACF-EE92-4085-329E458B9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C702161-C3EE-74E0-ED9F-B5791FDAC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432351-1C14-68AB-E1B5-CD1690248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236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11004F-7C48-CF02-5E71-7C655DC97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C632AF-B0C7-9A00-CDA2-A36611F1C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2AA655-DAB9-9046-AFA3-9BB5AACDA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32EEF9-7775-39B3-2D8B-E3CE01F28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19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3630089-BB8B-9562-5A02-06CBFE81A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074D653-2532-41AC-D731-5494A85DA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2BC0F85-4117-B801-857B-32FE4183F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349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8DC21-15EC-0B43-F911-17ED14E2D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860C47-0308-D7E5-EAB0-ABAB25CA8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4FEC3A-2B18-0632-ABD6-205488C91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317461-539C-101F-D531-01035C552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5B180F-E6A5-471D-255E-AD6A81FB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E5C469-E2FC-CAA0-E579-C06C93E4B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981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8D634-C66F-EF9C-B858-2CC3CE44A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309A03-C082-657F-A7A9-BEB2FE70B1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6BFD2B-EE37-EE2B-4C60-14CEDB5BF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6AD53B-2B03-CEA5-DDB2-53B636211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3A1A2D-76A4-088A-A24C-87C3C9E8C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85221F-BF62-D9FE-7C5B-FE1DC7756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909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6BFA58-717F-A5A6-B6A0-0A4866659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C105D7-1748-B0E2-BE0F-FAAFB33DB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BE7408-9E8A-F883-4612-34467FEAA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4E310-CE50-4F54-86F2-EFAD3EB1CBCB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EF8D70-5030-02DC-D33E-FB91A74904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01DB13-3F13-3868-4A61-7C6EDC5898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D0C27-923E-4DDD-99FD-80764D7157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71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04ABEF7-907D-49A6-8788-B2D03A964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3784" y="0"/>
            <a:ext cx="75582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6FB490-B48D-4C95-B4D9-763743186485}"/>
              </a:ext>
            </a:extLst>
          </p:cNvPr>
          <p:cNvSpPr txBox="1"/>
          <p:nvPr/>
        </p:nvSpPr>
        <p:spPr>
          <a:xfrm>
            <a:off x="242501" y="147191"/>
            <a:ext cx="60949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80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+mn-cs"/>
              </a:rPr>
              <a:t>SWE3028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</a:b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7B8542-551B-453D-B86C-9CEB0D6309CA}"/>
              </a:ext>
            </a:extLst>
          </p:cNvPr>
          <p:cNvSpPr txBox="1"/>
          <p:nvPr/>
        </p:nvSpPr>
        <p:spPr>
          <a:xfrm>
            <a:off x="909766" y="1852652"/>
            <a:ext cx="26736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Garamond" panose="02020404030301010803" pitchFamily="18" charset="0"/>
                <a:ea typeface="맑은 고딕" panose="020B0503020000020004" pitchFamily="50" charset="-127"/>
                <a:cs typeface="+mn-cs"/>
              </a:rPr>
              <a:t>캡스톤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Garamond" panose="02020404030301010803" pitchFamily="18" charset="0"/>
                <a:ea typeface="맑은 고딕" panose="020B0503020000020004" pitchFamily="50" charset="-127"/>
                <a:cs typeface="+mn-cs"/>
              </a:rPr>
              <a:t> 설계 프로젝트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Garamond" panose="02020404030301010803" pitchFamily="18" charset="0"/>
                <a:ea typeface="맑은 고딕" panose="020B0503020000020004" pitchFamily="50" charset="-127"/>
                <a:cs typeface="+mn-cs"/>
              </a:rPr>
              <a:t>13</a:t>
            </a:r>
            <a:r>
              <a:rPr lang="en-US" altLang="ko-KR" b="1" baseline="30000" dirty="0" err="1">
                <a:solidFill>
                  <a:prstClr val="black">
                    <a:lumMod val="95000"/>
                    <a:lumOff val="5000"/>
                  </a:prstClr>
                </a:solidFill>
                <a:latin typeface="Garamond" panose="02020404030301010803" pitchFamily="18" charset="0"/>
                <a:ea typeface="맑은 고딕" panose="020B0503020000020004" pitchFamily="50" charset="-127"/>
              </a:rPr>
              <a:t>th</a:t>
            </a:r>
            <a:r>
              <a:rPr lang="ko-KR" altLang="en-US" b="1" dirty="0">
                <a:solidFill>
                  <a:prstClr val="black">
                    <a:lumMod val="95000"/>
                    <a:lumOff val="5000"/>
                  </a:prstClr>
                </a:solidFill>
                <a:latin typeface="Garamond" panose="02020404030301010803" pitchFamily="18" charset="0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prstClr val="black">
                    <a:lumMod val="95000"/>
                    <a:lumOff val="5000"/>
                  </a:prstClr>
                </a:solidFill>
                <a:latin typeface="Garamond" panose="02020404030301010803" pitchFamily="18" charset="0"/>
                <a:ea typeface="맑은 고딕" panose="020B0503020000020004" pitchFamily="50" charset="-127"/>
              </a:rPr>
              <a:t>week</a:t>
            </a:r>
            <a:r>
              <a:rPr lang="ko-KR" altLang="en-US" b="1" dirty="0">
                <a:solidFill>
                  <a:prstClr val="black">
                    <a:lumMod val="95000"/>
                    <a:lumOff val="5000"/>
                  </a:prstClr>
                </a:solidFill>
                <a:latin typeface="Garamond" panose="02020404030301010803" pitchFamily="18" charset="0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prstClr val="black">
                    <a:lumMod val="95000"/>
                    <a:lumOff val="5000"/>
                  </a:prstClr>
                </a:solidFill>
                <a:latin typeface="Garamond" panose="02020404030301010803" pitchFamily="18" charset="0"/>
                <a:ea typeface="맑은 고딕" panose="020B0503020000020004" pitchFamily="50" charset="-127"/>
              </a:rPr>
              <a:t>presentation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</a:b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1077AE-6FDC-402C-A769-F09ACA94EAB8}"/>
              </a:ext>
            </a:extLst>
          </p:cNvPr>
          <p:cNvSpPr txBox="1"/>
          <p:nvPr/>
        </p:nvSpPr>
        <p:spPr>
          <a:xfrm>
            <a:off x="535974" y="4122692"/>
            <a:ext cx="38259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Garamond" panose="02020404030301010803" pitchFamily="18" charset="0"/>
                <a:ea typeface="맑은 고딕" panose="020B0503020000020004" pitchFamily="50" charset="-127"/>
                <a:cs typeface="+mn-cs"/>
              </a:rPr>
              <a:t>Group D :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Garamond" panose="02020404030301010803" pitchFamily="18" charset="0"/>
                <a:ea typeface="맑은 고딕" panose="020B0503020000020004" pitchFamily="50" charset="-127"/>
                <a:cs typeface="+mn-cs"/>
              </a:rPr>
              <a:t>이동우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Garamond" panose="02020404030301010803" pitchFamily="18" charset="0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Garamond" panose="02020404030301010803" pitchFamily="18" charset="0"/>
                <a:ea typeface="맑은 고딕" panose="020B0503020000020004" pitchFamily="50" charset="-127"/>
                <a:cs typeface="+mn-cs"/>
              </a:rPr>
              <a:t>원종원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Garamond" panose="02020404030301010803" pitchFamily="18" charset="0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Garamond" panose="02020404030301010803" pitchFamily="18" charset="0"/>
                <a:ea typeface="맑은 고딕" panose="020B0503020000020004" pitchFamily="50" charset="-127"/>
                <a:cs typeface="+mn-cs"/>
              </a:rPr>
              <a:t>신근호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</a:b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4727DD-08A9-453D-934C-304FB9558915}"/>
              </a:ext>
            </a:extLst>
          </p:cNvPr>
          <p:cNvSpPr txBox="1"/>
          <p:nvPr/>
        </p:nvSpPr>
        <p:spPr>
          <a:xfrm>
            <a:off x="458745" y="4584357"/>
            <a:ext cx="60949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 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8FA933A-F03B-435D-9236-5690E129FABA}"/>
              </a:ext>
            </a:extLst>
          </p:cNvPr>
          <p:cNvCxnSpPr/>
          <p:nvPr/>
        </p:nvCxnSpPr>
        <p:spPr>
          <a:xfrm>
            <a:off x="0" y="4670854"/>
            <a:ext cx="40035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Image result for skku logo">
            <a:extLst>
              <a:ext uri="{FF2B5EF4-FFF2-40B4-BE49-F238E27FC236}">
                <a16:creationId xmlns:a16="http://schemas.microsoft.com/office/drawing/2014/main" id="{F6BA5E4E-A277-48A6-ABF3-CECF481D9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01" y="5507687"/>
            <a:ext cx="1619508" cy="1626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9585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25609EF-E698-343D-8150-6764ABCE0697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A27274-EBD2-3826-8E29-34040A7B9C92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AWS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에서 </a:t>
              </a:r>
              <a:r>
                <a:rPr lang="en-US" altLang="ko-KR" sz="2800" dirty="0" err="1">
                  <a:solidFill>
                    <a:srgbClr val="3F3F3F"/>
                  </a:solidFill>
                  <a:latin typeface="Arial" panose="020B0604020202020204" pitchFamily="34" charset="0"/>
                </a:rPr>
                <a:t>OpenPose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를 사용할 수 없는 문제</a:t>
              </a:r>
              <a:endParaRPr lang="en-US" altLang="ko-KR" sz="2800" dirty="0">
                <a:solidFill>
                  <a:srgbClr val="3F3F3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A41CA88-D689-6357-C25A-1F288CCB5B6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1F0973B1-F460-E9D0-26D3-73D346206333}"/>
              </a:ext>
            </a:extLst>
          </p:cNvPr>
          <p:cNvSpPr/>
          <p:nvPr/>
        </p:nvSpPr>
        <p:spPr>
          <a:xfrm>
            <a:off x="872755" y="1339623"/>
            <a:ext cx="1498600" cy="6731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198CCF-209F-C849-7759-422C6D85D6CA}"/>
              </a:ext>
            </a:extLst>
          </p:cNvPr>
          <p:cNvSpPr txBox="1"/>
          <p:nvPr/>
        </p:nvSpPr>
        <p:spPr>
          <a:xfrm>
            <a:off x="2638055" y="1339623"/>
            <a:ext cx="739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결국 직접 </a:t>
            </a:r>
            <a:r>
              <a:rPr lang="en-US" altLang="ko-KR" dirty="0"/>
              <a:t>GPU</a:t>
            </a:r>
            <a:r>
              <a:rPr lang="ko-KR" altLang="en-US" dirty="0"/>
              <a:t>가 설치된 데스크탑에 서버를 구축하여</a:t>
            </a:r>
            <a:endParaRPr lang="en-US" altLang="ko-KR" dirty="0"/>
          </a:p>
          <a:p>
            <a:r>
              <a:rPr lang="en-US" dirty="0"/>
              <a:t>AWS</a:t>
            </a:r>
            <a:r>
              <a:rPr lang="ko-KR" altLang="en-US" dirty="0"/>
              <a:t>에 이미지가 아닌 </a:t>
            </a:r>
            <a:r>
              <a:rPr lang="en-US" altLang="ko-KR" dirty="0" err="1"/>
              <a:t>OpenPose</a:t>
            </a:r>
            <a:r>
              <a:rPr lang="ko-KR" altLang="en-US" dirty="0"/>
              <a:t>의 결과물</a:t>
            </a:r>
            <a:r>
              <a:rPr lang="en-US" altLang="ko-KR" dirty="0"/>
              <a:t>(</a:t>
            </a:r>
            <a:r>
              <a:rPr lang="en-US" altLang="ko-KR" dirty="0" err="1"/>
              <a:t>Json</a:t>
            </a:r>
            <a:r>
              <a:rPr lang="en-US" altLang="ko-KR" dirty="0"/>
              <a:t> </a:t>
            </a:r>
            <a:r>
              <a:rPr lang="ko-KR" altLang="en-US" dirty="0"/>
              <a:t>파일</a:t>
            </a:r>
            <a:r>
              <a:rPr lang="en-US" altLang="ko-KR" dirty="0"/>
              <a:t>)</a:t>
            </a:r>
            <a:r>
              <a:rPr lang="ko-KR" altLang="en-US" dirty="0"/>
              <a:t>을 업로드 하는 방식을 채택해야 할 것으로 보임</a:t>
            </a:r>
            <a:endParaRPr lang="en-US" dirty="0"/>
          </a:p>
        </p:txBody>
      </p:sp>
      <p:pic>
        <p:nvPicPr>
          <p:cNvPr id="8" name="Google Shape;75;p16">
            <a:extLst>
              <a:ext uri="{FF2B5EF4-FFF2-40B4-BE49-F238E27FC236}">
                <a16:creationId xmlns:a16="http://schemas.microsoft.com/office/drawing/2014/main" id="{52FC9FA0-A473-9644-1FC3-BA3D3173BD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975" y="5138542"/>
            <a:ext cx="1987868" cy="147011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76;p16">
            <a:extLst>
              <a:ext uri="{FF2B5EF4-FFF2-40B4-BE49-F238E27FC236}">
                <a16:creationId xmlns:a16="http://schemas.microsoft.com/office/drawing/2014/main" id="{9F625620-6415-D72D-13DB-EDEEBF9BF8C2}"/>
              </a:ext>
            </a:extLst>
          </p:cNvPr>
          <p:cNvSpPr txBox="1"/>
          <p:nvPr/>
        </p:nvSpPr>
        <p:spPr>
          <a:xfrm>
            <a:off x="375430" y="4708698"/>
            <a:ext cx="2609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Desktop</a:t>
            </a:r>
            <a:r>
              <a:rPr lang="ko-KR" altLang="en-US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Application</a:t>
            </a: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9A3AF67-132D-A02A-6330-C2C76B2D6CF8}"/>
              </a:ext>
            </a:extLst>
          </p:cNvPr>
          <p:cNvSpPr/>
          <p:nvPr/>
        </p:nvSpPr>
        <p:spPr>
          <a:xfrm>
            <a:off x="353577" y="2454377"/>
            <a:ext cx="2591277" cy="4281342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Google Shape;76;p16">
            <a:extLst>
              <a:ext uri="{FF2B5EF4-FFF2-40B4-BE49-F238E27FC236}">
                <a16:creationId xmlns:a16="http://schemas.microsoft.com/office/drawing/2014/main" id="{8C497730-553D-4E8B-55C5-F105FE5ABB5A}"/>
              </a:ext>
            </a:extLst>
          </p:cNvPr>
          <p:cNvSpPr txBox="1"/>
          <p:nvPr/>
        </p:nvSpPr>
        <p:spPr>
          <a:xfrm>
            <a:off x="443631" y="2721088"/>
            <a:ext cx="2609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Mobile</a:t>
            </a:r>
            <a:r>
              <a:rPr lang="ko-KR" altLang="en-US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Application</a:t>
            </a: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" name="Picture 4" descr="평면 디자인 현대 핸드폰 아이콘 벡터 일러스트 레이 션 로열티 무료 사진, 그림, 이미지 그리고 스톡포토그래피. Image  61215577.">
            <a:extLst>
              <a:ext uri="{FF2B5EF4-FFF2-40B4-BE49-F238E27FC236}">
                <a16:creationId xmlns:a16="http://schemas.microsoft.com/office/drawing/2014/main" id="{5999C4EE-652B-7236-5081-B5D6A386A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755" y="3225897"/>
            <a:ext cx="1576322" cy="157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84;p16">
            <a:extLst>
              <a:ext uri="{FF2B5EF4-FFF2-40B4-BE49-F238E27FC236}">
                <a16:creationId xmlns:a16="http://schemas.microsoft.com/office/drawing/2014/main" id="{9C4D97DB-7767-090E-472F-0B2BD87D24AA}"/>
              </a:ext>
            </a:extLst>
          </p:cNvPr>
          <p:cNvSpPr/>
          <p:nvPr/>
        </p:nvSpPr>
        <p:spPr>
          <a:xfrm>
            <a:off x="3094285" y="4371786"/>
            <a:ext cx="1633206" cy="5987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" sz="1467" b="1" dirty="0"/>
              <a:t>Upload image</a:t>
            </a:r>
            <a:endParaRPr sz="1467" b="1" dirty="0"/>
          </a:p>
        </p:txBody>
      </p:sp>
      <p:sp>
        <p:nvSpPr>
          <p:cNvPr id="16" name="Google Shape;78;p16">
            <a:extLst>
              <a:ext uri="{FF2B5EF4-FFF2-40B4-BE49-F238E27FC236}">
                <a16:creationId xmlns:a16="http://schemas.microsoft.com/office/drawing/2014/main" id="{7D970826-D2AA-7F50-E914-3B3E111438FA}"/>
              </a:ext>
            </a:extLst>
          </p:cNvPr>
          <p:cNvSpPr txBox="1"/>
          <p:nvPr/>
        </p:nvSpPr>
        <p:spPr>
          <a:xfrm>
            <a:off x="4643632" y="4175174"/>
            <a:ext cx="1452368" cy="1067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sz="2667" b="1" dirty="0">
                <a:latin typeface="Malgun Gothic"/>
                <a:ea typeface="Malgun Gothic"/>
                <a:cs typeface="Malgun Gothic"/>
                <a:sym typeface="Malgun Gothic"/>
              </a:rPr>
              <a:t>Server (PC)</a:t>
            </a:r>
            <a:endParaRPr sz="2667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Google Shape;84;p16">
            <a:extLst>
              <a:ext uri="{FF2B5EF4-FFF2-40B4-BE49-F238E27FC236}">
                <a16:creationId xmlns:a16="http://schemas.microsoft.com/office/drawing/2014/main" id="{33B622AE-9051-E77E-1B57-2342BA650FE8}"/>
              </a:ext>
            </a:extLst>
          </p:cNvPr>
          <p:cNvSpPr/>
          <p:nvPr/>
        </p:nvSpPr>
        <p:spPr>
          <a:xfrm>
            <a:off x="6170574" y="4368956"/>
            <a:ext cx="1633206" cy="5987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67" b="1" dirty="0"/>
              <a:t>Upload </a:t>
            </a:r>
            <a:r>
              <a:rPr lang="en-US" sz="1467" b="1" dirty="0" err="1"/>
              <a:t>json</a:t>
            </a:r>
            <a:endParaRPr sz="1467" b="1" dirty="0"/>
          </a:p>
        </p:txBody>
      </p:sp>
      <p:sp>
        <p:nvSpPr>
          <p:cNvPr id="18" name="Google Shape;78;p16">
            <a:extLst>
              <a:ext uri="{FF2B5EF4-FFF2-40B4-BE49-F238E27FC236}">
                <a16:creationId xmlns:a16="http://schemas.microsoft.com/office/drawing/2014/main" id="{18DE3826-02C1-BDF3-A3E9-118230D7F8AA}"/>
              </a:ext>
            </a:extLst>
          </p:cNvPr>
          <p:cNvSpPr txBox="1"/>
          <p:nvPr/>
        </p:nvSpPr>
        <p:spPr>
          <a:xfrm>
            <a:off x="7878354" y="4368956"/>
            <a:ext cx="1452368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sz="2667" b="1" dirty="0">
                <a:latin typeface="Malgun Gothic"/>
                <a:ea typeface="Malgun Gothic"/>
                <a:cs typeface="Malgun Gothic"/>
                <a:sym typeface="Malgun Gothic"/>
              </a:rPr>
              <a:t>S3</a:t>
            </a:r>
            <a:endParaRPr sz="2667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Google Shape;84;p16">
            <a:extLst>
              <a:ext uri="{FF2B5EF4-FFF2-40B4-BE49-F238E27FC236}">
                <a16:creationId xmlns:a16="http://schemas.microsoft.com/office/drawing/2014/main" id="{08D55F6E-F51F-BEED-31B8-BDC244917554}"/>
              </a:ext>
            </a:extLst>
          </p:cNvPr>
          <p:cNvSpPr/>
          <p:nvPr/>
        </p:nvSpPr>
        <p:spPr>
          <a:xfrm>
            <a:off x="9212852" y="4368956"/>
            <a:ext cx="1633206" cy="5987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67" b="1" dirty="0"/>
              <a:t>Upload </a:t>
            </a:r>
            <a:r>
              <a:rPr lang="en-US" sz="1467" b="1" dirty="0" err="1"/>
              <a:t>json</a:t>
            </a:r>
            <a:endParaRPr sz="1467" b="1" dirty="0"/>
          </a:p>
        </p:txBody>
      </p:sp>
      <p:sp>
        <p:nvSpPr>
          <p:cNvPr id="20" name="Google Shape;78;p16">
            <a:extLst>
              <a:ext uri="{FF2B5EF4-FFF2-40B4-BE49-F238E27FC236}">
                <a16:creationId xmlns:a16="http://schemas.microsoft.com/office/drawing/2014/main" id="{18A243A9-CD29-4067-789E-74173E81E913}"/>
              </a:ext>
            </a:extLst>
          </p:cNvPr>
          <p:cNvSpPr txBox="1"/>
          <p:nvPr/>
        </p:nvSpPr>
        <p:spPr>
          <a:xfrm>
            <a:off x="10728188" y="4325831"/>
            <a:ext cx="1452368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sz="2667" b="1" dirty="0">
                <a:latin typeface="Malgun Gothic"/>
                <a:ea typeface="Malgun Gothic"/>
                <a:cs typeface="Malgun Gothic"/>
                <a:sym typeface="Malgun Gothic"/>
              </a:rPr>
              <a:t>…</a:t>
            </a:r>
            <a:endParaRPr sz="2667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262172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25609EF-E698-343D-8150-6764ABCE0697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A27274-EBD2-3826-8E29-34040A7B9C92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AWS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에 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Trained model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업로드</a:t>
              </a:r>
              <a:endParaRPr lang="en-US" altLang="ko-KR" sz="2800" dirty="0">
                <a:solidFill>
                  <a:srgbClr val="3F3F3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A41CA88-D689-6357-C25A-1F288CCB5B6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pic>
        <p:nvPicPr>
          <p:cNvPr id="1026" name="Picture 2" descr="he following diagram illustrates this workflow.">
            <a:extLst>
              <a:ext uri="{FF2B5EF4-FFF2-40B4-BE49-F238E27FC236}">
                <a16:creationId xmlns:a16="http://schemas.microsoft.com/office/drawing/2014/main" id="{42123129-4E90-20F1-9E98-4081F8191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343" y="1347705"/>
            <a:ext cx="6634292" cy="5016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9375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25609EF-E698-343D-8150-6764ABCE0697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A27274-EBD2-3826-8E29-34040A7B9C92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2800" dirty="0" err="1">
                  <a:solidFill>
                    <a:srgbClr val="3F3F3F"/>
                  </a:solidFill>
                  <a:latin typeface="Arial" panose="020B0604020202020204" pitchFamily="34" charset="0"/>
                </a:rPr>
                <a:t>머신러닝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학습에 대하여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..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A41CA88-D689-6357-C25A-1F288CCB5B6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3B0807-DF39-C9EF-BD81-AA233A6C1FE3}"/>
              </a:ext>
            </a:extLst>
          </p:cNvPr>
          <p:cNvSpPr txBox="1"/>
          <p:nvPr/>
        </p:nvSpPr>
        <p:spPr>
          <a:xfrm>
            <a:off x="466332" y="2703016"/>
            <a:ext cx="110200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/>
              <a:t>단순한 </a:t>
            </a:r>
            <a:r>
              <a:rPr lang="ko-KR" altLang="en-US" sz="2400" dirty="0" err="1"/>
              <a:t>좌표값이</a:t>
            </a:r>
            <a:r>
              <a:rPr lang="ko-KR" altLang="en-US" sz="2400" dirty="0"/>
              <a:t> 아닌 목과 코</a:t>
            </a:r>
            <a:r>
              <a:rPr lang="en-US" altLang="ko-KR" sz="2400" dirty="0"/>
              <a:t>, </a:t>
            </a:r>
            <a:r>
              <a:rPr lang="ko-KR" altLang="en-US" sz="2400" dirty="0"/>
              <a:t>눈 사이</a:t>
            </a:r>
            <a:r>
              <a:rPr lang="en-US" altLang="ko-KR" sz="2400" dirty="0"/>
              <a:t>, </a:t>
            </a:r>
            <a:r>
              <a:rPr lang="ko-KR" altLang="en-US" sz="2400" dirty="0"/>
              <a:t>귀 사이</a:t>
            </a:r>
            <a:r>
              <a:rPr lang="en-US" altLang="ko-KR" sz="2400" dirty="0"/>
              <a:t>, </a:t>
            </a:r>
            <a:r>
              <a:rPr lang="ko-KR" altLang="en-US" sz="2400" dirty="0"/>
              <a:t>어깨 사이 거리 사용해서 학습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하지만 여전히 사람마다 신체 사이즈가 상이하여 해당 값들을 사용하여 학습을 진행할 시 좋은 결과를 얻기는 힘들 것 같음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한 순간순간의 값이 아니라 변화를 추적할 수 있는 학습 모델을 찾아야 할 수도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하지만 이 경우 많은 데이터셋을 제작하기 힘들 것으로 예상됨 </a:t>
            </a:r>
            <a:r>
              <a:rPr lang="en-US" altLang="ko-KR" sz="2400" dirty="0"/>
              <a:t>-&gt; </a:t>
            </a:r>
            <a:r>
              <a:rPr lang="ko-KR" altLang="en-US" sz="2400" dirty="0"/>
              <a:t>올바른 자세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거북목</a:t>
            </a:r>
            <a:r>
              <a:rPr lang="ko-KR" altLang="en-US" sz="2400" dirty="0"/>
              <a:t> 자세 사진은 수 만장 촬영할 수 있지만 변화의 순간은 개수가 제한됨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데모를 완성하면 반복된 실험을 통해서 모델을 빠르게 개선할 수 있을 것으로 예상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0C160CD-7FBE-6C0D-FC21-338CEEC7C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90" y="1448668"/>
            <a:ext cx="2615695" cy="1106641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2CEC51C0-3C8E-D269-7A76-3AE3CD8D09C9}"/>
              </a:ext>
            </a:extLst>
          </p:cNvPr>
          <p:cNvSpPr/>
          <p:nvPr/>
        </p:nvSpPr>
        <p:spPr>
          <a:xfrm>
            <a:off x="4133589" y="1916482"/>
            <a:ext cx="1102290" cy="2630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DB9853-E3CF-54E1-7383-03ABD1ACC886}"/>
              </a:ext>
            </a:extLst>
          </p:cNvPr>
          <p:cNvSpPr txBox="1"/>
          <p:nvPr/>
        </p:nvSpPr>
        <p:spPr>
          <a:xfrm>
            <a:off x="5699342" y="1923158"/>
            <a:ext cx="2793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현 시점 훈련된 모델</a:t>
            </a:r>
          </a:p>
        </p:txBody>
      </p:sp>
    </p:spTree>
    <p:extLst>
      <p:ext uri="{BB962C8B-B14F-4D97-AF65-F5344CB8AC3E}">
        <p14:creationId xmlns:p14="http://schemas.microsoft.com/office/powerpoint/2010/main" val="2851473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25609EF-E698-343D-8150-6764ABCE0697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A27274-EBD2-3826-8E29-34040A7B9C92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To do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A41CA88-D689-6357-C25A-1F288CCB5B6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3B0807-DF39-C9EF-BD81-AA233A6C1FE3}"/>
              </a:ext>
            </a:extLst>
          </p:cNvPr>
          <p:cNvSpPr txBox="1"/>
          <p:nvPr/>
        </p:nvSpPr>
        <p:spPr>
          <a:xfrm>
            <a:off x="466332" y="1720840"/>
            <a:ext cx="11020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dirty="0"/>
              <a:t>App</a:t>
            </a:r>
            <a:r>
              <a:rPr lang="ko-KR" altLang="en-US" sz="2400" dirty="0"/>
              <a:t>에서 촬영된 사진을 </a:t>
            </a:r>
            <a:r>
              <a:rPr lang="en-US" altLang="ko-KR" sz="2400" dirty="0" err="1"/>
              <a:t>Openpose</a:t>
            </a:r>
            <a:r>
              <a:rPr lang="ko-KR" altLang="en-US" sz="2400" dirty="0"/>
              <a:t>를 통해 분석해줄 서버 제작 </a:t>
            </a:r>
            <a:r>
              <a:rPr lang="en-US" altLang="ko-KR" sz="2400" dirty="0"/>
              <a:t>(on PC)</a:t>
            </a:r>
          </a:p>
          <a:p>
            <a:pPr marL="342900" indent="-342900">
              <a:buAutoNum type="arabicPeriod"/>
            </a:pPr>
            <a:r>
              <a:rPr lang="ko-KR" altLang="en-US" sz="2400" dirty="0"/>
              <a:t>데모가 완성되면 반복된 실험을 통해 </a:t>
            </a:r>
            <a:r>
              <a:rPr lang="ko-KR" altLang="en-US" sz="2400" dirty="0" err="1"/>
              <a:t>머신러닝</a:t>
            </a:r>
            <a:r>
              <a:rPr lang="ko-KR" altLang="en-US" sz="2400" dirty="0"/>
              <a:t> 모델 개선</a:t>
            </a:r>
            <a:endParaRPr lang="en-US" altLang="ko-KR" sz="2400" dirty="0"/>
          </a:p>
          <a:p>
            <a:pPr marL="342900" indent="-342900">
              <a:buAutoNum type="arabicPeriod"/>
            </a:pPr>
            <a:r>
              <a:rPr lang="ko-KR" altLang="en-US" sz="2400" dirty="0"/>
              <a:t>실제 사용시 발생할 수 있는 돌발 상황들에 대처하는 알고리즘 작성</a:t>
            </a:r>
          </a:p>
        </p:txBody>
      </p:sp>
    </p:spTree>
    <p:extLst>
      <p:ext uri="{BB962C8B-B14F-4D97-AF65-F5344CB8AC3E}">
        <p14:creationId xmlns:p14="http://schemas.microsoft.com/office/powerpoint/2010/main" val="4122033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4BCFD6B3-0513-E17B-6443-343F157D79B3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17" name="TextBox 4">
              <a:extLst>
                <a:ext uri="{FF2B5EF4-FFF2-40B4-BE49-F238E27FC236}">
                  <a16:creationId xmlns:a16="http://schemas.microsoft.com/office/drawing/2014/main" id="{1598A540-5CC7-4399-9834-9D8FAA927C6F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작동방식</a:t>
              </a:r>
              <a:endParaRPr lang="en-US" altLang="ko-KR" sz="2800" dirty="0">
                <a:solidFill>
                  <a:srgbClr val="3F3F3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B1AECF7-CE25-406C-8E70-C4894B337E9E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pic>
        <p:nvPicPr>
          <p:cNvPr id="4" name="Google Shape;75;p16">
            <a:extLst>
              <a:ext uri="{FF2B5EF4-FFF2-40B4-BE49-F238E27FC236}">
                <a16:creationId xmlns:a16="http://schemas.microsoft.com/office/drawing/2014/main" id="{9E4F7754-3642-7383-18E2-3F1619385F8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3398" y="4766965"/>
            <a:ext cx="1987868" cy="147011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6;p16">
            <a:extLst>
              <a:ext uri="{FF2B5EF4-FFF2-40B4-BE49-F238E27FC236}">
                <a16:creationId xmlns:a16="http://schemas.microsoft.com/office/drawing/2014/main" id="{322BD9CB-1962-8C1C-C745-34E588781EAA}"/>
              </a:ext>
            </a:extLst>
          </p:cNvPr>
          <p:cNvSpPr txBox="1"/>
          <p:nvPr/>
        </p:nvSpPr>
        <p:spPr>
          <a:xfrm>
            <a:off x="910853" y="4337121"/>
            <a:ext cx="2609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Desktop</a:t>
            </a:r>
            <a:r>
              <a:rPr lang="ko-KR" altLang="en-US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Application</a:t>
            </a: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" name="Google Shape;77;p16">
            <a:extLst>
              <a:ext uri="{FF2B5EF4-FFF2-40B4-BE49-F238E27FC236}">
                <a16:creationId xmlns:a16="http://schemas.microsoft.com/office/drawing/2014/main" id="{4F46A371-6473-E098-2C50-B28F51449E5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0460" y="3259678"/>
            <a:ext cx="2242344" cy="224234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8;p16">
            <a:extLst>
              <a:ext uri="{FF2B5EF4-FFF2-40B4-BE49-F238E27FC236}">
                <a16:creationId xmlns:a16="http://schemas.microsoft.com/office/drawing/2014/main" id="{70319D50-ABA5-D569-1C98-9B7189A5C34E}"/>
              </a:ext>
            </a:extLst>
          </p:cNvPr>
          <p:cNvSpPr txBox="1"/>
          <p:nvPr/>
        </p:nvSpPr>
        <p:spPr>
          <a:xfrm>
            <a:off x="5459173" y="1933751"/>
            <a:ext cx="1128000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sz="2667" b="1">
                <a:latin typeface="Malgun Gothic"/>
                <a:ea typeface="Malgun Gothic"/>
                <a:cs typeface="Malgun Gothic"/>
                <a:sym typeface="Malgun Gothic"/>
              </a:rPr>
              <a:t>S3</a:t>
            </a:r>
            <a:endParaRPr sz="2667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" name="Google Shape;79;p16">
            <a:extLst>
              <a:ext uri="{FF2B5EF4-FFF2-40B4-BE49-F238E27FC236}">
                <a16:creationId xmlns:a16="http://schemas.microsoft.com/office/drawing/2014/main" id="{2093273E-7DE2-A0C1-A00D-26554F47430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2649" y="3036889"/>
            <a:ext cx="2641135" cy="264113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80;p16">
            <a:extLst>
              <a:ext uri="{FF2B5EF4-FFF2-40B4-BE49-F238E27FC236}">
                <a16:creationId xmlns:a16="http://schemas.microsoft.com/office/drawing/2014/main" id="{B949D357-5176-24C1-DD18-168DDC5A011E}"/>
              </a:ext>
            </a:extLst>
          </p:cNvPr>
          <p:cNvSpPr txBox="1"/>
          <p:nvPr/>
        </p:nvSpPr>
        <p:spPr>
          <a:xfrm>
            <a:off x="8598411" y="1933747"/>
            <a:ext cx="2609600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" altLang="en-US" sz="2667" b="1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sz="2667" b="1">
                <a:latin typeface="Malgun Gothic"/>
                <a:ea typeface="Malgun Gothic"/>
                <a:cs typeface="Malgun Gothic"/>
                <a:sym typeface="Malgun Gothic"/>
              </a:rPr>
              <a:t>EC2</a:t>
            </a:r>
            <a:endParaRPr sz="2667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81;p16">
            <a:extLst>
              <a:ext uri="{FF2B5EF4-FFF2-40B4-BE49-F238E27FC236}">
                <a16:creationId xmlns:a16="http://schemas.microsoft.com/office/drawing/2014/main" id="{EE52227A-1B88-7C6C-E1F9-BD6504EE8158}"/>
              </a:ext>
            </a:extLst>
          </p:cNvPr>
          <p:cNvSpPr/>
          <p:nvPr/>
        </p:nvSpPr>
        <p:spPr>
          <a:xfrm>
            <a:off x="3560629" y="3259660"/>
            <a:ext cx="1240400" cy="5988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sz="1467" b="1"/>
              <a:t>download</a:t>
            </a:r>
            <a:endParaRPr sz="1467" b="1"/>
          </a:p>
        </p:txBody>
      </p:sp>
      <p:sp>
        <p:nvSpPr>
          <p:cNvPr id="11" name="Google Shape;82;p16">
            <a:extLst>
              <a:ext uri="{FF2B5EF4-FFF2-40B4-BE49-F238E27FC236}">
                <a16:creationId xmlns:a16="http://schemas.microsoft.com/office/drawing/2014/main" id="{3FF270A9-7105-9173-FA53-63647F286F26}"/>
              </a:ext>
            </a:extLst>
          </p:cNvPr>
          <p:cNvSpPr/>
          <p:nvPr/>
        </p:nvSpPr>
        <p:spPr>
          <a:xfrm>
            <a:off x="7192796" y="3259660"/>
            <a:ext cx="1240400" cy="5988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sz="1467" b="1"/>
              <a:t>transfer</a:t>
            </a:r>
            <a:endParaRPr sz="1467" b="1"/>
          </a:p>
        </p:txBody>
      </p:sp>
      <p:sp>
        <p:nvSpPr>
          <p:cNvPr id="12" name="Google Shape;83;p16">
            <a:extLst>
              <a:ext uri="{FF2B5EF4-FFF2-40B4-BE49-F238E27FC236}">
                <a16:creationId xmlns:a16="http://schemas.microsoft.com/office/drawing/2014/main" id="{9632F3D9-EC50-18CE-BE9A-FED0AEA7139D}"/>
              </a:ext>
            </a:extLst>
          </p:cNvPr>
          <p:cNvSpPr/>
          <p:nvPr/>
        </p:nvSpPr>
        <p:spPr>
          <a:xfrm>
            <a:off x="7112463" y="4903235"/>
            <a:ext cx="1240400" cy="59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sz="1467" b="1"/>
              <a:t>transfer</a:t>
            </a:r>
            <a:endParaRPr sz="1467" b="1"/>
          </a:p>
        </p:txBody>
      </p:sp>
      <p:sp>
        <p:nvSpPr>
          <p:cNvPr id="13" name="Google Shape;84;p16">
            <a:extLst>
              <a:ext uri="{FF2B5EF4-FFF2-40B4-BE49-F238E27FC236}">
                <a16:creationId xmlns:a16="http://schemas.microsoft.com/office/drawing/2014/main" id="{70F750D7-16FB-41DB-076F-D60533F66D8C}"/>
              </a:ext>
            </a:extLst>
          </p:cNvPr>
          <p:cNvSpPr/>
          <p:nvPr/>
        </p:nvSpPr>
        <p:spPr>
          <a:xfrm>
            <a:off x="3710063" y="4903235"/>
            <a:ext cx="1240400" cy="59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" sz="1467" b="1"/>
              <a:t>upload</a:t>
            </a:r>
            <a:endParaRPr sz="1467" b="1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BBC31CD-D93A-BDCB-BC90-6A87DD56CCA9}"/>
              </a:ext>
            </a:extLst>
          </p:cNvPr>
          <p:cNvSpPr/>
          <p:nvPr/>
        </p:nvSpPr>
        <p:spPr>
          <a:xfrm>
            <a:off x="889000" y="2082800"/>
            <a:ext cx="2591277" cy="4281342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Google Shape;76;p16">
            <a:extLst>
              <a:ext uri="{FF2B5EF4-FFF2-40B4-BE49-F238E27FC236}">
                <a16:creationId xmlns:a16="http://schemas.microsoft.com/office/drawing/2014/main" id="{93E45B8E-F43C-8807-01C5-742C2C890DDF}"/>
              </a:ext>
            </a:extLst>
          </p:cNvPr>
          <p:cNvSpPr txBox="1"/>
          <p:nvPr/>
        </p:nvSpPr>
        <p:spPr>
          <a:xfrm>
            <a:off x="979054" y="2349511"/>
            <a:ext cx="2609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Mobile</a:t>
            </a:r>
            <a:r>
              <a:rPr lang="ko-KR" altLang="en-US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Application</a:t>
            </a: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28" name="Picture 4" descr="평면 디자인 현대 핸드폰 아이콘 벡터 일러스트 레이 션 로열티 무료 사진, 그림, 이미지 그리고 스톡포토그래피. Image  61215577.">
            <a:extLst>
              <a:ext uri="{FF2B5EF4-FFF2-40B4-BE49-F238E27FC236}">
                <a16:creationId xmlns:a16="http://schemas.microsoft.com/office/drawing/2014/main" id="{C8E001E7-976C-5BBB-65E5-88E063B75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178" y="2854320"/>
            <a:ext cx="1576322" cy="157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224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5A53597-4869-49E5-93E3-8FCD84752B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54" t="3716" r="41667" b="729"/>
          <a:stretch/>
        </p:blipFill>
        <p:spPr>
          <a:xfrm>
            <a:off x="299942" y="1182178"/>
            <a:ext cx="2280840" cy="5373268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3C151A75-70A0-6FFB-E3AD-926C8F32F9C6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B13CCAC0-0A22-1425-99CF-4A6C4D1EDD4C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Mobile App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①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</a:t>
              </a:r>
              <a:r>
                <a:rPr lang="en-US" altLang="ko-KR" sz="2800" dirty="0" err="1">
                  <a:solidFill>
                    <a:srgbClr val="3F3F3F"/>
                  </a:solidFill>
                  <a:latin typeface="Arial" panose="020B0604020202020204" pitchFamily="34" charset="0"/>
                </a:rPr>
                <a:t>Moblie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-&gt; S3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사진 전송</a:t>
              </a:r>
              <a:endParaRPr lang="en-US" altLang="ko-KR" sz="2800" dirty="0">
                <a:solidFill>
                  <a:srgbClr val="3F3F3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55A0936-9B98-08A7-7A5E-8E102266B82E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pic>
        <p:nvPicPr>
          <p:cNvPr id="15" name="Google Shape;67;p15">
            <a:extLst>
              <a:ext uri="{FF2B5EF4-FFF2-40B4-BE49-F238E27FC236}">
                <a16:creationId xmlns:a16="http://schemas.microsoft.com/office/drawing/2014/main" id="{7AC9F187-53CA-F8DA-32E1-ED6C4329AB9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36100" y="2395612"/>
            <a:ext cx="2755900" cy="29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91B8C779-E721-5FA0-37E9-E3B19CFDB4D1}"/>
              </a:ext>
            </a:extLst>
          </p:cNvPr>
          <p:cNvSpPr/>
          <p:nvPr/>
        </p:nvSpPr>
        <p:spPr>
          <a:xfrm>
            <a:off x="2614021" y="3556000"/>
            <a:ext cx="606918" cy="635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E0DEAA5D-4369-C8D3-6FA7-47DF032702F1}"/>
              </a:ext>
            </a:extLst>
          </p:cNvPr>
          <p:cNvSpPr/>
          <p:nvPr/>
        </p:nvSpPr>
        <p:spPr>
          <a:xfrm>
            <a:off x="8862421" y="3556000"/>
            <a:ext cx="606918" cy="635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9920774-8644-D444-2796-0F1D0DB40E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24" t="18889" r="2684" b="15742"/>
          <a:stretch/>
        </p:blipFill>
        <p:spPr>
          <a:xfrm>
            <a:off x="3292382" y="2560712"/>
            <a:ext cx="5283200" cy="27813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495FBA4-EFED-81EF-E880-4A754F12233C}"/>
              </a:ext>
            </a:extLst>
          </p:cNvPr>
          <p:cNvSpPr txBox="1"/>
          <p:nvPr/>
        </p:nvSpPr>
        <p:spPr>
          <a:xfrm>
            <a:off x="3732610" y="5593834"/>
            <a:ext cx="415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Imageprocess</a:t>
            </a:r>
            <a:r>
              <a:rPr lang="en-US" altLang="ko-KR" dirty="0"/>
              <a:t>/image/CAPTURE.jpg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019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B98D763-7898-D26E-16BD-FF302D48086B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8006075-F284-073B-0D73-8F55C34EEA0A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Mobile App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②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S3 -&gt; Mobile txt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전송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03CCAE8-B4AC-E58E-06CF-FCAF76947B8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pic>
        <p:nvPicPr>
          <p:cNvPr id="7" name="Google Shape;67;p15">
            <a:extLst>
              <a:ext uri="{FF2B5EF4-FFF2-40B4-BE49-F238E27FC236}">
                <a16:creationId xmlns:a16="http://schemas.microsoft.com/office/drawing/2014/main" id="{561D90F7-6FBE-E59C-9B38-04768523F14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580" y="2400300"/>
            <a:ext cx="2755900" cy="29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84536562-6AD6-965D-AF26-E9F62C93ADBD}"/>
              </a:ext>
            </a:extLst>
          </p:cNvPr>
          <p:cNvSpPr/>
          <p:nvPr/>
        </p:nvSpPr>
        <p:spPr>
          <a:xfrm>
            <a:off x="2614021" y="3556000"/>
            <a:ext cx="606918" cy="635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B9C41FF-3FC7-6377-6633-5F04374D72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04" t="18889" r="2963" b="14444"/>
          <a:stretch/>
        </p:blipFill>
        <p:spPr>
          <a:xfrm>
            <a:off x="3393059" y="2635090"/>
            <a:ext cx="5138734" cy="27116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09B2A94-C54A-7418-A27F-72C88872852C}"/>
              </a:ext>
            </a:extLst>
          </p:cNvPr>
          <p:cNvSpPr txBox="1"/>
          <p:nvPr/>
        </p:nvSpPr>
        <p:spPr>
          <a:xfrm>
            <a:off x="3732610" y="5593834"/>
            <a:ext cx="415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Imageprocess</a:t>
            </a:r>
            <a:r>
              <a:rPr lang="en-US" altLang="ko-KR" dirty="0"/>
              <a:t>/sub/result.txt</a:t>
            </a:r>
            <a:endParaRPr lang="ko-KR" altLang="en-US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BAEA03F3-0754-646C-BC76-0B8CAB5ACBF5}"/>
              </a:ext>
            </a:extLst>
          </p:cNvPr>
          <p:cNvSpPr/>
          <p:nvPr/>
        </p:nvSpPr>
        <p:spPr>
          <a:xfrm>
            <a:off x="8703913" y="3556000"/>
            <a:ext cx="606918" cy="635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A387B3-6AF4-3656-BDB8-22C38EA190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562" t="4603" r="41667" b="345"/>
          <a:stretch/>
        </p:blipFill>
        <p:spPr>
          <a:xfrm>
            <a:off x="9793724" y="1513103"/>
            <a:ext cx="2044700" cy="4851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194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B98D763-7898-D26E-16BD-FF302D48086B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8006075-F284-073B-0D73-8F55C34EEA0A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Mobile App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③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알림 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On/Off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기능</a:t>
              </a:r>
              <a:endParaRPr lang="en-US" altLang="ko-KR" sz="2800" dirty="0">
                <a:solidFill>
                  <a:srgbClr val="3F3F3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03CCAE8-B4AC-E58E-06CF-FCAF76947B8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606B14B-07C8-8524-9191-D594228A78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8"/>
          <a:stretch/>
        </p:blipFill>
        <p:spPr>
          <a:xfrm>
            <a:off x="353577" y="1159090"/>
            <a:ext cx="2112169" cy="489094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DA236D4-56D2-9E0F-E543-B9F46C4554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459" t="17037" r="14640" b="72420"/>
          <a:stretch/>
        </p:blipFill>
        <p:spPr>
          <a:xfrm>
            <a:off x="2855230" y="1547933"/>
            <a:ext cx="6594295" cy="122283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5E35D0C-2B3E-F90E-093F-687D4D2A08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459" t="36597" r="14640" b="45648"/>
          <a:stretch/>
        </p:blipFill>
        <p:spPr>
          <a:xfrm>
            <a:off x="2855230" y="3465064"/>
            <a:ext cx="4856694" cy="151674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F4DB77F-BCA4-FAC8-ECE7-035CAE94C2E3}"/>
              </a:ext>
            </a:extLst>
          </p:cNvPr>
          <p:cNvSpPr txBox="1"/>
          <p:nvPr/>
        </p:nvSpPr>
        <p:spPr>
          <a:xfrm>
            <a:off x="2760617" y="1159090"/>
            <a:ext cx="3100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스마트폰으로 </a:t>
            </a:r>
            <a:r>
              <a:rPr lang="ko-KR" altLang="en-US" dirty="0" err="1"/>
              <a:t>알림받기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DC6FABB-8C78-F145-C731-5FDFA6631365}"/>
              </a:ext>
            </a:extLst>
          </p:cNvPr>
          <p:cNvSpPr txBox="1"/>
          <p:nvPr/>
        </p:nvSpPr>
        <p:spPr>
          <a:xfrm>
            <a:off x="2751108" y="3070449"/>
            <a:ext cx="3100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데스크탑으로</a:t>
            </a:r>
            <a:r>
              <a:rPr lang="ko-KR" altLang="en-US" dirty="0"/>
              <a:t> </a:t>
            </a:r>
            <a:r>
              <a:rPr lang="ko-KR" altLang="en-US" dirty="0" err="1"/>
              <a:t>알림받기</a:t>
            </a:r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5CED1E6-33DD-DD30-16C7-0E61B2C259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04" t="18889" r="2963" b="14444"/>
          <a:stretch/>
        </p:blipFill>
        <p:spPr>
          <a:xfrm>
            <a:off x="7506112" y="3465064"/>
            <a:ext cx="4529134" cy="238993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BC00BA1-E29C-56B4-EE09-7EA1D910468B}"/>
              </a:ext>
            </a:extLst>
          </p:cNvPr>
          <p:cNvSpPr txBox="1"/>
          <p:nvPr/>
        </p:nvSpPr>
        <p:spPr>
          <a:xfrm>
            <a:off x="7506111" y="5885985"/>
            <a:ext cx="3997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Imageprocess</a:t>
            </a:r>
            <a:r>
              <a:rPr lang="en-US" altLang="ko-KR" dirty="0"/>
              <a:t>/sub/desktopflag.txt</a:t>
            </a:r>
          </a:p>
        </p:txBody>
      </p:sp>
    </p:spTree>
    <p:extLst>
      <p:ext uri="{BB962C8B-B14F-4D97-AF65-F5344CB8AC3E}">
        <p14:creationId xmlns:p14="http://schemas.microsoft.com/office/powerpoint/2010/main" val="1050502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25609EF-E698-343D-8150-6764ABCE0697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A27274-EBD2-3826-8E29-34040A7B9C92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Desktop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App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①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PoseAlarm.exe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실행</a:t>
              </a:r>
              <a:endParaRPr lang="en-US" altLang="ko-KR" sz="2800" dirty="0">
                <a:solidFill>
                  <a:srgbClr val="3F3F3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A41CA88-D689-6357-C25A-1F288CCB5B6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0FFD1265-6392-5C09-E318-EABF9E93D7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84" r="76458" b="68899"/>
          <a:stretch/>
        </p:blipFill>
        <p:spPr>
          <a:xfrm>
            <a:off x="466333" y="1498600"/>
            <a:ext cx="5934468" cy="49784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223E81E-ECD2-5159-8AC8-3243259484D0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15044" t="32320" r="76723" b="57728"/>
          <a:stretch/>
        </p:blipFill>
        <p:spPr>
          <a:xfrm>
            <a:off x="8331200" y="1498600"/>
            <a:ext cx="3035300" cy="17653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7F8A60A-BE23-FFCF-A343-0628398016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750" t="82847"/>
          <a:stretch/>
        </p:blipFill>
        <p:spPr>
          <a:xfrm>
            <a:off x="8178799" y="3429000"/>
            <a:ext cx="3843217" cy="2452906"/>
          </a:xfrm>
          <a:prstGeom prst="rect">
            <a:avLst/>
          </a:prstGeom>
        </p:spPr>
      </p:pic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0AB43215-00C8-3510-972F-F3ECBA364EB7}"/>
              </a:ext>
            </a:extLst>
          </p:cNvPr>
          <p:cNvSpPr/>
          <p:nvPr/>
        </p:nvSpPr>
        <p:spPr>
          <a:xfrm>
            <a:off x="6759082" y="3429000"/>
            <a:ext cx="606918" cy="635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016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25609EF-E698-343D-8150-6764ABCE0697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A27274-EBD2-3826-8E29-34040A7B9C92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Desktop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App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②</a:t>
              </a: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 S3 -&gt; Desktop txt 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전송</a:t>
              </a:r>
              <a:endParaRPr lang="en-US" altLang="ko-KR" sz="2800" dirty="0">
                <a:solidFill>
                  <a:srgbClr val="3F3F3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A41CA88-D689-6357-C25A-1F288CCB5B6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191821E0-1EAD-C525-2DCB-22893809FA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04" t="18889" r="2963" b="14444"/>
          <a:stretch/>
        </p:blipFill>
        <p:spPr>
          <a:xfrm>
            <a:off x="353576" y="2333545"/>
            <a:ext cx="5138734" cy="27116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33070A-B6D5-EBC9-9AD4-DA58D2FFA188}"/>
              </a:ext>
            </a:extLst>
          </p:cNvPr>
          <p:cNvSpPr txBox="1"/>
          <p:nvPr/>
        </p:nvSpPr>
        <p:spPr>
          <a:xfrm>
            <a:off x="353576" y="5327134"/>
            <a:ext cx="4152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Imageprocess</a:t>
            </a:r>
            <a:r>
              <a:rPr lang="en-US" altLang="ko-KR" dirty="0"/>
              <a:t>/sub/desktopflag.txt</a:t>
            </a:r>
          </a:p>
          <a:p>
            <a:r>
              <a:rPr lang="en-US" altLang="ko-KR" dirty="0" err="1"/>
              <a:t>Imageprocess</a:t>
            </a:r>
            <a:r>
              <a:rPr lang="en-US" altLang="ko-KR" dirty="0"/>
              <a:t>/sub/result.txt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EC32F79-AAB5-E6C4-EF9B-2396F66E81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29" t="23473" r="13883" b="53193"/>
          <a:stretch/>
        </p:blipFill>
        <p:spPr>
          <a:xfrm>
            <a:off x="6444466" y="1701800"/>
            <a:ext cx="5614811" cy="2044700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C71187DB-E1F5-DD88-EF3D-56F4A5050E1D}"/>
              </a:ext>
            </a:extLst>
          </p:cNvPr>
          <p:cNvSpPr/>
          <p:nvPr/>
        </p:nvSpPr>
        <p:spPr>
          <a:xfrm>
            <a:off x="5664929" y="3429000"/>
            <a:ext cx="606918" cy="635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1EA1C52-F75A-1000-95F4-83154EE85CEA}"/>
              </a:ext>
            </a:extLst>
          </p:cNvPr>
          <p:cNvPicPr>
            <a:picLocks/>
          </p:cNvPicPr>
          <p:nvPr/>
        </p:nvPicPr>
        <p:blipFill rotWithShape="1">
          <a:blip r:embed="rId5"/>
          <a:srcRect l="16251" t="32272" r="75592" b="58379"/>
          <a:stretch/>
        </p:blipFill>
        <p:spPr>
          <a:xfrm>
            <a:off x="6444466" y="4787359"/>
            <a:ext cx="3263900" cy="151872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429D071-D080-5625-1E44-817CBB0BE6D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357" t="48533" r="32174" b="47259"/>
          <a:stretch/>
        </p:blipFill>
        <p:spPr>
          <a:xfrm>
            <a:off x="6152378" y="3873499"/>
            <a:ext cx="5825189" cy="46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152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25609EF-E698-343D-8150-6764ABCE0697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A27274-EBD2-3826-8E29-34040A7B9C92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원래 구상했던 계획</a:t>
              </a:r>
              <a:endParaRPr lang="en-US" altLang="ko-KR" sz="2800" dirty="0">
                <a:solidFill>
                  <a:srgbClr val="3F3F3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A41CA88-D689-6357-C25A-1F288CCB5B6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pic>
        <p:nvPicPr>
          <p:cNvPr id="8" name="Google Shape;75;p16">
            <a:extLst>
              <a:ext uri="{FF2B5EF4-FFF2-40B4-BE49-F238E27FC236}">
                <a16:creationId xmlns:a16="http://schemas.microsoft.com/office/drawing/2014/main" id="{E26CB537-BC04-1000-B06A-DE9C89168BB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975" y="4278450"/>
            <a:ext cx="1987868" cy="147011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76;p16">
            <a:extLst>
              <a:ext uri="{FF2B5EF4-FFF2-40B4-BE49-F238E27FC236}">
                <a16:creationId xmlns:a16="http://schemas.microsoft.com/office/drawing/2014/main" id="{A3D890A5-E35D-8762-7CC6-765F4F3B77D8}"/>
              </a:ext>
            </a:extLst>
          </p:cNvPr>
          <p:cNvSpPr txBox="1"/>
          <p:nvPr/>
        </p:nvSpPr>
        <p:spPr>
          <a:xfrm>
            <a:off x="375430" y="3848606"/>
            <a:ext cx="2609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Desktop</a:t>
            </a:r>
            <a:r>
              <a:rPr lang="ko-KR" altLang="en-US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Application</a:t>
            </a: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78;p16">
            <a:extLst>
              <a:ext uri="{FF2B5EF4-FFF2-40B4-BE49-F238E27FC236}">
                <a16:creationId xmlns:a16="http://schemas.microsoft.com/office/drawing/2014/main" id="{58A5CECF-038D-93D4-33DA-C11FE6E933FA}"/>
              </a:ext>
            </a:extLst>
          </p:cNvPr>
          <p:cNvSpPr txBox="1"/>
          <p:nvPr/>
        </p:nvSpPr>
        <p:spPr>
          <a:xfrm>
            <a:off x="4643632" y="4356893"/>
            <a:ext cx="1128000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sz="2667" b="1" dirty="0">
                <a:latin typeface="Malgun Gothic"/>
                <a:ea typeface="Malgun Gothic"/>
                <a:cs typeface="Malgun Gothic"/>
                <a:sym typeface="Malgun Gothic"/>
              </a:rPr>
              <a:t>S3</a:t>
            </a:r>
            <a:endParaRPr sz="2667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" name="Google Shape;80;p16">
            <a:extLst>
              <a:ext uri="{FF2B5EF4-FFF2-40B4-BE49-F238E27FC236}">
                <a16:creationId xmlns:a16="http://schemas.microsoft.com/office/drawing/2014/main" id="{4D8E7A02-4D5F-E1E3-4F1F-289FADFAB894}"/>
              </a:ext>
            </a:extLst>
          </p:cNvPr>
          <p:cNvSpPr txBox="1"/>
          <p:nvPr/>
        </p:nvSpPr>
        <p:spPr>
          <a:xfrm>
            <a:off x="6386093" y="4368791"/>
            <a:ext cx="2609600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" altLang="en-US" sz="2667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sz="2667" b="1" dirty="0">
                <a:latin typeface="Malgun Gothic"/>
                <a:ea typeface="Malgun Gothic"/>
                <a:cs typeface="Malgun Gothic"/>
                <a:sym typeface="Malgun Gothic"/>
              </a:rPr>
              <a:t>EC2</a:t>
            </a:r>
            <a:endParaRPr sz="2667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Google Shape;84;p16">
            <a:extLst>
              <a:ext uri="{FF2B5EF4-FFF2-40B4-BE49-F238E27FC236}">
                <a16:creationId xmlns:a16="http://schemas.microsoft.com/office/drawing/2014/main" id="{9649D8F5-6AD8-12E0-902C-2FBA94CDCC72}"/>
              </a:ext>
            </a:extLst>
          </p:cNvPr>
          <p:cNvSpPr/>
          <p:nvPr/>
        </p:nvSpPr>
        <p:spPr>
          <a:xfrm>
            <a:off x="3094285" y="4371786"/>
            <a:ext cx="1633206" cy="5987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" sz="1467" b="1" dirty="0"/>
              <a:t>Upload image</a:t>
            </a:r>
            <a:endParaRPr sz="1467" b="1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5C203E03-A90C-320A-4CF5-EC1C2D59D0A5}"/>
              </a:ext>
            </a:extLst>
          </p:cNvPr>
          <p:cNvSpPr/>
          <p:nvPr/>
        </p:nvSpPr>
        <p:spPr>
          <a:xfrm>
            <a:off x="353577" y="1594285"/>
            <a:ext cx="2591277" cy="4281342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Google Shape;76;p16">
            <a:extLst>
              <a:ext uri="{FF2B5EF4-FFF2-40B4-BE49-F238E27FC236}">
                <a16:creationId xmlns:a16="http://schemas.microsoft.com/office/drawing/2014/main" id="{5AB7137B-766B-8604-E7A0-3F5F235E8D5A}"/>
              </a:ext>
            </a:extLst>
          </p:cNvPr>
          <p:cNvSpPr txBox="1"/>
          <p:nvPr/>
        </p:nvSpPr>
        <p:spPr>
          <a:xfrm>
            <a:off x="443631" y="1860996"/>
            <a:ext cx="26096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Mobile</a:t>
            </a:r>
            <a:r>
              <a:rPr lang="ko-KR" altLang="en-US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b="1" dirty="0">
                <a:latin typeface="Malgun Gothic"/>
                <a:ea typeface="Malgun Gothic"/>
                <a:cs typeface="Malgun Gothic"/>
                <a:sym typeface="Malgun Gothic"/>
              </a:rPr>
              <a:t>Application</a:t>
            </a: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2" name="Picture 4" descr="평면 디자인 현대 핸드폰 아이콘 벡터 일러스트 레이 션 로열티 무료 사진, 그림, 이미지 그리고 스톡포토그래피. Image  61215577.">
            <a:extLst>
              <a:ext uri="{FF2B5EF4-FFF2-40B4-BE49-F238E27FC236}">
                <a16:creationId xmlns:a16="http://schemas.microsoft.com/office/drawing/2014/main" id="{B054E453-CA71-8013-33F7-13E1F02226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755" y="2365805"/>
            <a:ext cx="1576322" cy="157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Google Shape;84;p16">
            <a:extLst>
              <a:ext uri="{FF2B5EF4-FFF2-40B4-BE49-F238E27FC236}">
                <a16:creationId xmlns:a16="http://schemas.microsoft.com/office/drawing/2014/main" id="{B273BCE3-8A0E-2FE2-FF89-4301AFE472C6}"/>
              </a:ext>
            </a:extLst>
          </p:cNvPr>
          <p:cNvSpPr/>
          <p:nvPr/>
        </p:nvSpPr>
        <p:spPr>
          <a:xfrm>
            <a:off x="5603767" y="4397705"/>
            <a:ext cx="1717212" cy="5987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67" b="1" dirty="0"/>
              <a:t>Transfer image</a:t>
            </a:r>
            <a:endParaRPr sz="1467" b="1" dirty="0"/>
          </a:p>
        </p:txBody>
      </p:sp>
      <p:sp>
        <p:nvSpPr>
          <p:cNvPr id="24" name="Google Shape;84;p16">
            <a:extLst>
              <a:ext uri="{FF2B5EF4-FFF2-40B4-BE49-F238E27FC236}">
                <a16:creationId xmlns:a16="http://schemas.microsoft.com/office/drawing/2014/main" id="{3E273E0D-B4FB-0D64-61BB-02C8E0D68601}"/>
              </a:ext>
            </a:extLst>
          </p:cNvPr>
          <p:cNvSpPr/>
          <p:nvPr/>
        </p:nvSpPr>
        <p:spPr>
          <a:xfrm>
            <a:off x="8168730" y="4443881"/>
            <a:ext cx="2340607" cy="5987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67" b="1" dirty="0"/>
              <a:t>Pose estimation using </a:t>
            </a:r>
            <a:r>
              <a:rPr lang="en-US" sz="1467" b="1" dirty="0" err="1"/>
              <a:t>OpenPose</a:t>
            </a:r>
            <a:endParaRPr sz="1467" b="1" dirty="0"/>
          </a:p>
        </p:txBody>
      </p:sp>
      <p:sp>
        <p:nvSpPr>
          <p:cNvPr id="25" name="Google Shape;78;p16">
            <a:extLst>
              <a:ext uri="{FF2B5EF4-FFF2-40B4-BE49-F238E27FC236}">
                <a16:creationId xmlns:a16="http://schemas.microsoft.com/office/drawing/2014/main" id="{96FEFB67-023C-DF9B-6FB5-CB6A34FC8C6A}"/>
              </a:ext>
            </a:extLst>
          </p:cNvPr>
          <p:cNvSpPr txBox="1"/>
          <p:nvPr/>
        </p:nvSpPr>
        <p:spPr>
          <a:xfrm>
            <a:off x="10395337" y="4386054"/>
            <a:ext cx="1128000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" sz="2667" b="1" dirty="0">
                <a:latin typeface="Malgun Gothic"/>
                <a:ea typeface="Malgun Gothic"/>
                <a:cs typeface="Malgun Gothic"/>
                <a:sym typeface="Malgun Gothic"/>
              </a:rPr>
              <a:t>S3</a:t>
            </a:r>
          </a:p>
        </p:txBody>
      </p:sp>
      <p:sp>
        <p:nvSpPr>
          <p:cNvPr id="27" name="Google Shape;80;p16">
            <a:extLst>
              <a:ext uri="{FF2B5EF4-FFF2-40B4-BE49-F238E27FC236}">
                <a16:creationId xmlns:a16="http://schemas.microsoft.com/office/drawing/2014/main" id="{EFD23D59-3504-E2F7-5E7A-A56E62F7FA5F}"/>
              </a:ext>
            </a:extLst>
          </p:cNvPr>
          <p:cNvSpPr txBox="1"/>
          <p:nvPr/>
        </p:nvSpPr>
        <p:spPr>
          <a:xfrm>
            <a:off x="9582400" y="2073865"/>
            <a:ext cx="2609600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" altLang="en-US" sz="2667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sz="2667" b="1" dirty="0">
                <a:latin typeface="Malgun Gothic"/>
                <a:ea typeface="Malgun Gothic"/>
                <a:cs typeface="Malgun Gothic"/>
                <a:sym typeface="Malgun Gothic"/>
              </a:rPr>
              <a:t>Lambda</a:t>
            </a:r>
            <a:endParaRPr sz="2667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" name="Google Shape;84;p16">
            <a:extLst>
              <a:ext uri="{FF2B5EF4-FFF2-40B4-BE49-F238E27FC236}">
                <a16:creationId xmlns:a16="http://schemas.microsoft.com/office/drawing/2014/main" id="{F947881A-B93B-0A90-6373-CEF7BEAF2C2F}"/>
              </a:ext>
            </a:extLst>
          </p:cNvPr>
          <p:cNvSpPr/>
          <p:nvPr/>
        </p:nvSpPr>
        <p:spPr>
          <a:xfrm rot="16200000">
            <a:off x="10098661" y="3275565"/>
            <a:ext cx="1717212" cy="5987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467" b="1" dirty="0"/>
          </a:p>
        </p:txBody>
      </p:sp>
      <p:sp>
        <p:nvSpPr>
          <p:cNvPr id="30" name="Google Shape;84;p16">
            <a:extLst>
              <a:ext uri="{FF2B5EF4-FFF2-40B4-BE49-F238E27FC236}">
                <a16:creationId xmlns:a16="http://schemas.microsoft.com/office/drawing/2014/main" id="{1523A616-652A-9DEE-0A12-A672BEBE5BA8}"/>
              </a:ext>
            </a:extLst>
          </p:cNvPr>
          <p:cNvSpPr/>
          <p:nvPr/>
        </p:nvSpPr>
        <p:spPr>
          <a:xfrm rot="10800000">
            <a:off x="3207390" y="2151745"/>
            <a:ext cx="6619393" cy="59878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sz="1467" b="1" dirty="0"/>
          </a:p>
        </p:txBody>
      </p:sp>
      <p:sp>
        <p:nvSpPr>
          <p:cNvPr id="31" name="Google Shape;80;p16">
            <a:extLst>
              <a:ext uri="{FF2B5EF4-FFF2-40B4-BE49-F238E27FC236}">
                <a16:creationId xmlns:a16="http://schemas.microsoft.com/office/drawing/2014/main" id="{90147993-45A5-F81F-73CA-3C840F093FF3}"/>
              </a:ext>
            </a:extLst>
          </p:cNvPr>
          <p:cNvSpPr txBox="1"/>
          <p:nvPr/>
        </p:nvSpPr>
        <p:spPr>
          <a:xfrm>
            <a:off x="5013015" y="1594285"/>
            <a:ext cx="3982678" cy="65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" altLang="en-US" sz="2667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" sz="2667" b="1" dirty="0">
                <a:latin typeface="Malgun Gothic"/>
                <a:ea typeface="Malgun Gothic"/>
                <a:cs typeface="Malgun Gothic"/>
                <a:sym typeface="Malgun Gothic"/>
              </a:rPr>
              <a:t>model prediction</a:t>
            </a:r>
            <a:endParaRPr sz="2667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73795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25609EF-E698-343D-8150-6764ABCE0697}"/>
              </a:ext>
            </a:extLst>
          </p:cNvPr>
          <p:cNvGrpSpPr/>
          <p:nvPr/>
        </p:nvGrpSpPr>
        <p:grpSpPr>
          <a:xfrm>
            <a:off x="353577" y="493858"/>
            <a:ext cx="11484847" cy="523220"/>
            <a:chOff x="353577" y="493858"/>
            <a:chExt cx="11484847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A27274-EBD2-3826-8E29-34040A7B9C92}"/>
                </a:ext>
              </a:extLst>
            </p:cNvPr>
            <p:cNvSpPr txBox="1"/>
            <p:nvPr/>
          </p:nvSpPr>
          <p:spPr>
            <a:xfrm>
              <a:off x="466332" y="493858"/>
              <a:ext cx="11372092" cy="5232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AWS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에서 </a:t>
              </a:r>
              <a:r>
                <a:rPr lang="en-US" altLang="ko-KR" sz="2800" dirty="0" err="1">
                  <a:solidFill>
                    <a:srgbClr val="3F3F3F"/>
                  </a:solidFill>
                  <a:latin typeface="Arial" panose="020B0604020202020204" pitchFamily="34" charset="0"/>
                </a:rPr>
                <a:t>OpenPose</a:t>
              </a:r>
              <a:r>
                <a:rPr lang="ko-KR" altLang="en-US" sz="2800" dirty="0">
                  <a:solidFill>
                    <a:srgbClr val="3F3F3F"/>
                  </a:solidFill>
                  <a:latin typeface="Arial" panose="020B0604020202020204" pitchFamily="34" charset="0"/>
                </a:rPr>
                <a:t>를 사용할 수 없는 문제</a:t>
              </a:r>
              <a:endParaRPr lang="en-US" altLang="ko-KR" sz="2800" dirty="0">
                <a:solidFill>
                  <a:srgbClr val="3F3F3F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A41CA88-D689-6357-C25A-1F288CCB5B66}"/>
                </a:ext>
              </a:extLst>
            </p:cNvPr>
            <p:cNvSpPr/>
            <p:nvPr/>
          </p:nvSpPr>
          <p:spPr>
            <a:xfrm>
              <a:off x="353577" y="493858"/>
              <a:ext cx="112755" cy="52322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171DD53-A0F1-3D34-353D-2F34FC03BEE8}"/>
              </a:ext>
            </a:extLst>
          </p:cNvPr>
          <p:cNvSpPr txBox="1"/>
          <p:nvPr/>
        </p:nvSpPr>
        <p:spPr>
          <a:xfrm>
            <a:off x="466332" y="1656090"/>
            <a:ext cx="109001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/>
              <a:t>AWS</a:t>
            </a:r>
            <a:r>
              <a:rPr lang="ko-KR" altLang="en-US" sz="2400" dirty="0"/>
              <a:t>에서 </a:t>
            </a:r>
            <a:r>
              <a:rPr lang="en-US" altLang="ko-KR" sz="2400" dirty="0" err="1"/>
              <a:t>OpenPose</a:t>
            </a:r>
            <a:r>
              <a:rPr lang="ko-KR" altLang="en-US" sz="2400" dirty="0"/>
              <a:t>를 자사의 </a:t>
            </a:r>
            <a:r>
              <a:rPr lang="en-US" altLang="ko-KR" sz="2400" dirty="0"/>
              <a:t>GPU(</a:t>
            </a:r>
            <a:r>
              <a:rPr lang="en-US" altLang="ko-KR" sz="2400" dirty="0" err="1"/>
              <a:t>Inferentia</a:t>
            </a:r>
            <a:r>
              <a:rPr lang="en-US" altLang="ko-KR" sz="2400" dirty="0"/>
              <a:t>)</a:t>
            </a:r>
            <a:r>
              <a:rPr lang="ko-KR" altLang="en-US" sz="2400" dirty="0"/>
              <a:t>를 사용할 수 있도록 이식해 놓았지만</a:t>
            </a:r>
            <a:r>
              <a:rPr lang="en-US" altLang="ko-KR" sz="2400" dirty="0"/>
              <a:t> </a:t>
            </a:r>
          </a:p>
          <a:p>
            <a:r>
              <a:rPr lang="en-US" altLang="ko-KR" sz="2400" dirty="0"/>
              <a:t>-&gt; </a:t>
            </a:r>
            <a:r>
              <a:rPr lang="ko-KR" altLang="en-US" sz="2400" dirty="0"/>
              <a:t>현 계정에서 </a:t>
            </a:r>
            <a:r>
              <a:rPr lang="en-US" altLang="ko-KR" sz="2400" dirty="0"/>
              <a:t>vCPU limit</a:t>
            </a:r>
            <a:r>
              <a:rPr lang="ko-KR" altLang="en-US" sz="2400" dirty="0"/>
              <a:t> 문제로 </a:t>
            </a:r>
            <a:r>
              <a:rPr lang="en-US" altLang="ko-KR" sz="2400" dirty="0"/>
              <a:t>inf instance </a:t>
            </a:r>
            <a:r>
              <a:rPr lang="ko-KR" altLang="en-US" sz="2400" dirty="0"/>
              <a:t>사용 불가</a:t>
            </a:r>
            <a:endParaRPr lang="en-US" altLang="ko-KR" sz="2400" dirty="0"/>
          </a:p>
          <a:p>
            <a:pPr marL="457200" indent="-457200">
              <a:buAutoNum type="arabicPeriod" startAt="2"/>
            </a:pPr>
            <a:r>
              <a:rPr lang="en-US" sz="2400" dirty="0"/>
              <a:t>Nvidia</a:t>
            </a:r>
            <a:r>
              <a:rPr lang="ko-KR" altLang="en-US" sz="2400" dirty="0"/>
              <a:t>의 </a:t>
            </a:r>
            <a:r>
              <a:rPr lang="en-US" altLang="ko-KR" sz="2400" dirty="0"/>
              <a:t>GPU</a:t>
            </a:r>
            <a:r>
              <a:rPr lang="ko-KR" altLang="en-US" sz="2400" dirty="0"/>
              <a:t>를 사용하는 </a:t>
            </a:r>
            <a:r>
              <a:rPr lang="en-US" altLang="ko-KR" sz="2400" dirty="0"/>
              <a:t>instance</a:t>
            </a:r>
            <a:r>
              <a:rPr lang="ko-KR" altLang="en-US" sz="2400" dirty="0"/>
              <a:t>는 가격이 너무 비쌈</a:t>
            </a:r>
            <a:endParaRPr lang="en-US" altLang="ko-KR" sz="2400" dirty="0"/>
          </a:p>
          <a:p>
            <a:pPr marL="457200" indent="-457200">
              <a:buAutoNum type="arabicPeriod" startAt="2"/>
            </a:pPr>
            <a:r>
              <a:rPr lang="en-US" sz="2400" dirty="0"/>
              <a:t>Google Drive API</a:t>
            </a:r>
            <a:r>
              <a:rPr lang="ko-KR" altLang="en-US" sz="2400" dirty="0"/>
              <a:t>를 이용해 </a:t>
            </a:r>
            <a:r>
              <a:rPr lang="en-US" altLang="ko-KR" sz="2400" dirty="0" err="1"/>
              <a:t>Colab</a:t>
            </a:r>
            <a:r>
              <a:rPr lang="ko-KR" altLang="en-US" sz="2400" dirty="0"/>
              <a:t>을 사용하는 방법은 현실적으로 불가능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66762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775</Words>
  <Application>Microsoft Office PowerPoint</Application>
  <PresentationFormat>와이드스크린</PresentationFormat>
  <Paragraphs>104</Paragraphs>
  <Slides>13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Malgun Gothic</vt:lpstr>
      <vt:lpstr>Malgun Gothic</vt:lpstr>
      <vt:lpstr>Arial</vt:lpstr>
      <vt:lpstr>Garamond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원종원</dc:creator>
  <cp:lastModifiedBy>이동우</cp:lastModifiedBy>
  <cp:revision>10</cp:revision>
  <dcterms:created xsi:type="dcterms:W3CDTF">2022-05-18T06:28:40Z</dcterms:created>
  <dcterms:modified xsi:type="dcterms:W3CDTF">2022-05-19T04:14:06Z</dcterms:modified>
</cp:coreProperties>
</file>

<file path=docProps/thumbnail.jpeg>
</file>